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E292"/>
    <a:srgbClr val="9230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1B19F-D79F-48CE-A175-525EE48D0A81}" type="datetimeFigureOut">
              <a:rPr lang="ru-RU" smtClean="0"/>
              <a:t>24.05.2024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DA6F-84CE-4A14-A8D8-EB24F16D038A}" type="slidenum">
              <a:rPr lang="ru-RU" smtClean="0"/>
              <a:t>‹#›</a:t>
            </a:fld>
            <a:endParaRPr lang="ru-RU"/>
          </a:p>
        </p:txBody>
      </p:sp>
    </p:spTree>
    <p:extLst>
      <p:ext uri="{BB962C8B-B14F-4D97-AF65-F5344CB8AC3E}">
        <p14:creationId xmlns:p14="http://schemas.microsoft.com/office/powerpoint/2010/main" val="2235638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2FDA6F-84CE-4A14-A8D8-EB24F16D038A}" type="slidenum">
              <a:rPr lang="ru-RU" smtClean="0"/>
              <a:t>3</a:t>
            </a:fld>
            <a:endParaRPr lang="ru-RU"/>
          </a:p>
        </p:txBody>
      </p:sp>
    </p:spTree>
    <p:extLst>
      <p:ext uri="{BB962C8B-B14F-4D97-AF65-F5344CB8AC3E}">
        <p14:creationId xmlns:p14="http://schemas.microsoft.com/office/powerpoint/2010/main" val="3569951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2FDA6F-84CE-4A14-A8D8-EB24F16D038A}" type="slidenum">
              <a:rPr lang="ru-RU" smtClean="0"/>
              <a:t>7</a:t>
            </a:fld>
            <a:endParaRPr lang="ru-RU"/>
          </a:p>
        </p:txBody>
      </p:sp>
    </p:spTree>
    <p:extLst>
      <p:ext uri="{BB962C8B-B14F-4D97-AF65-F5344CB8AC3E}">
        <p14:creationId xmlns:p14="http://schemas.microsoft.com/office/powerpoint/2010/main" val="181535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2FDA6F-84CE-4A14-A8D8-EB24F16D038A}" type="slidenum">
              <a:rPr lang="ru-RU" smtClean="0"/>
              <a:t>10</a:t>
            </a:fld>
            <a:endParaRPr lang="ru-RU"/>
          </a:p>
        </p:txBody>
      </p:sp>
    </p:spTree>
    <p:extLst>
      <p:ext uri="{BB962C8B-B14F-4D97-AF65-F5344CB8AC3E}">
        <p14:creationId xmlns:p14="http://schemas.microsoft.com/office/powerpoint/2010/main" val="1547865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E82574B-737C-40B1-AD5A-80B1DE5F2151}"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9A0DF-A086-4A01-AC37-0B6B8EECC25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61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82574B-737C-40B1-AD5A-80B1DE5F2151}"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3526188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82574B-737C-40B1-AD5A-80B1DE5F2151}"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1451407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E82574B-737C-40B1-AD5A-80B1DE5F2151}"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1411163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E82574B-737C-40B1-AD5A-80B1DE5F2151}" type="datetimeFigureOut">
              <a:rPr lang="ru-RU" smtClean="0"/>
              <a:t>24.05.2024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8F9A0DF-A086-4A01-AC37-0B6B8EECC256}"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8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E82574B-737C-40B1-AD5A-80B1DE5F2151}"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1302997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E82574B-737C-40B1-AD5A-80B1DE5F2151}" type="datetimeFigureOut">
              <a:rPr lang="ru-RU" smtClean="0"/>
              <a:t>24.05.2024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379682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E82574B-737C-40B1-AD5A-80B1DE5F2151}" type="datetimeFigureOut">
              <a:rPr lang="ru-RU" smtClean="0"/>
              <a:t>24.05.2024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3469050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E82574B-737C-40B1-AD5A-80B1DE5F2151}" type="datetimeFigureOut">
              <a:rPr lang="ru-RU" smtClean="0"/>
              <a:t>24.05.2024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906700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E82574B-737C-40B1-AD5A-80B1DE5F2151}" type="datetimeFigureOut">
              <a:rPr lang="ru-RU" smtClean="0"/>
              <a:t>24.05.2024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F9A0DF-A086-4A01-AC37-0B6B8EECC256}" type="slidenum">
              <a:rPr lang="ru-RU" smtClean="0"/>
              <a:t>‹#›</a:t>
            </a:fld>
            <a:endParaRPr lang="ru-RU"/>
          </a:p>
        </p:txBody>
      </p:sp>
    </p:spTree>
    <p:extLst>
      <p:ext uri="{BB962C8B-B14F-4D97-AF65-F5344CB8AC3E}">
        <p14:creationId xmlns:p14="http://schemas.microsoft.com/office/powerpoint/2010/main" val="237673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E82574B-737C-40B1-AD5A-80B1DE5F2151}" type="datetimeFigureOut">
              <a:rPr lang="ru-RU" smtClean="0"/>
              <a:t>24.05.2024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8F9A0DF-A086-4A01-AC37-0B6B8EECC256}" type="slidenum">
              <a:rPr lang="ru-RU" smtClean="0"/>
              <a:t>‹#›</a:t>
            </a:fld>
            <a:endParaRPr lang="ru-RU"/>
          </a:p>
        </p:txBody>
      </p:sp>
    </p:spTree>
    <p:extLst>
      <p:ext uri="{BB962C8B-B14F-4D97-AF65-F5344CB8AC3E}">
        <p14:creationId xmlns:p14="http://schemas.microsoft.com/office/powerpoint/2010/main" val="169189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E82574B-737C-40B1-AD5A-80B1DE5F2151}" type="datetimeFigureOut">
              <a:rPr lang="ru-RU" smtClean="0"/>
              <a:t>24.05.2024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F9A0DF-A086-4A01-AC37-0B6B8EECC256}"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0347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BCE292"/>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6251" y="743157"/>
            <a:ext cx="10058400" cy="4608771"/>
          </a:xfrm>
        </p:spPr>
        <p:txBody>
          <a:bodyPr>
            <a:normAutofit fontScale="90000"/>
          </a:bodyPr>
          <a:lstStyle/>
          <a:p>
            <a:pPr algn="ctr"/>
            <a:r>
              <a:rPr lang="ru-RU" b="1" dirty="0" smtClean="0">
                <a:solidFill>
                  <a:schemeClr val="accent6">
                    <a:lumMod val="50000"/>
                  </a:schemeClr>
                </a:solidFill>
                <a:latin typeface="+mn-lt"/>
                <a:ea typeface="Times New Roman" panose="02020603050405020304" pitchFamily="18" charset="0"/>
                <a:cs typeface="Calibri Light" panose="020F0302020204030204" pitchFamily="34" charset="0"/>
              </a:rPr>
              <a:t/>
            </a:r>
            <a:br>
              <a:rPr lang="ru-RU" b="1" dirty="0" smtClean="0">
                <a:solidFill>
                  <a:schemeClr val="accent6">
                    <a:lumMod val="50000"/>
                  </a:schemeClr>
                </a:solidFill>
                <a:latin typeface="+mn-lt"/>
                <a:ea typeface="Times New Roman" panose="02020603050405020304" pitchFamily="18" charset="0"/>
                <a:cs typeface="Calibri Light" panose="020F0302020204030204" pitchFamily="34" charset="0"/>
              </a:rPr>
            </a:br>
            <a:r>
              <a:rPr lang="ru-RU" b="1" dirty="0" smtClean="0">
                <a:solidFill>
                  <a:schemeClr val="accent6">
                    <a:lumMod val="50000"/>
                  </a:schemeClr>
                </a:solidFill>
                <a:latin typeface="+mn-lt"/>
                <a:ea typeface="Times New Roman" panose="02020603050405020304" pitchFamily="18" charset="0"/>
                <a:cs typeface="Calibri Light" panose="020F0302020204030204" pitchFamily="34" charset="0"/>
              </a:rPr>
              <a:t>Порядок </a:t>
            </a:r>
            <a:br>
              <a:rPr lang="ru-RU" b="1" dirty="0" smtClean="0">
                <a:solidFill>
                  <a:schemeClr val="accent6">
                    <a:lumMod val="50000"/>
                  </a:schemeClr>
                </a:solidFill>
                <a:latin typeface="+mn-lt"/>
                <a:ea typeface="Times New Roman" panose="02020603050405020304" pitchFamily="18" charset="0"/>
                <a:cs typeface="Calibri Light" panose="020F0302020204030204" pitchFamily="34" charset="0"/>
              </a:rPr>
            </a:br>
            <a:r>
              <a:rPr lang="ru-RU" b="1" dirty="0" smtClean="0">
                <a:solidFill>
                  <a:schemeClr val="accent6">
                    <a:lumMod val="50000"/>
                  </a:schemeClr>
                </a:solidFill>
                <a:latin typeface="+mn-lt"/>
                <a:ea typeface="Times New Roman" panose="02020603050405020304" pitchFamily="18" charset="0"/>
                <a:cs typeface="Calibri Light" panose="020F0302020204030204" pitchFamily="34" charset="0"/>
              </a:rPr>
              <a:t>расследования </a:t>
            </a:r>
            <a:r>
              <a:rPr lang="ru-RU" b="1" dirty="0">
                <a:solidFill>
                  <a:schemeClr val="accent6">
                    <a:lumMod val="50000"/>
                  </a:schemeClr>
                </a:solidFill>
                <a:latin typeface="+mn-lt"/>
                <a:ea typeface="Times New Roman" panose="02020603050405020304" pitchFamily="18" charset="0"/>
                <a:cs typeface="Calibri Light" panose="020F0302020204030204" pitchFamily="34" charset="0"/>
              </a:rPr>
              <a:t>и учета </a:t>
            </a:r>
            <a:r>
              <a:rPr lang="ru-RU" b="1" dirty="0" smtClean="0">
                <a:solidFill>
                  <a:schemeClr val="accent6">
                    <a:lumMod val="50000"/>
                  </a:schemeClr>
                </a:solidFill>
                <a:latin typeface="+mn-lt"/>
                <a:ea typeface="Times New Roman" panose="02020603050405020304" pitchFamily="18" charset="0"/>
                <a:cs typeface="Calibri Light" panose="020F0302020204030204" pitchFamily="34" charset="0"/>
              </a:rPr>
              <a:t>профессиональных заболеваний</a:t>
            </a:r>
            <a:endParaRPr lang="ru-RU" b="1" dirty="0">
              <a:solidFill>
                <a:schemeClr val="accent6">
                  <a:lumMod val="50000"/>
                </a:schemeClr>
              </a:solidFill>
              <a:latin typeface="+mn-lt"/>
              <a:cs typeface="Calibri Light" panose="020F0302020204030204" pitchFamily="34" charset="0"/>
            </a:endParaRPr>
          </a:p>
        </p:txBody>
      </p:sp>
      <p:sp>
        <p:nvSpPr>
          <p:cNvPr id="4" name="Rectangle 2"/>
          <p:cNvSpPr>
            <a:spLocks noChangeArrowheads="1"/>
          </p:cNvSpPr>
          <p:nvPr/>
        </p:nvSpPr>
        <p:spPr bwMode="auto">
          <a:xfrm>
            <a:off x="142875" y="142874"/>
            <a:ext cx="162560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dirty="0"/>
          </a:p>
        </p:txBody>
      </p:sp>
      <p:graphicFrame>
        <p:nvGraphicFramePr>
          <p:cNvPr id="5" name="Объект 4"/>
          <p:cNvGraphicFramePr>
            <a:graphicFrameLocks noChangeAspect="1"/>
          </p:cNvGraphicFramePr>
          <p:nvPr>
            <p:extLst>
              <p:ext uri="{D42A27DB-BD31-4B8C-83A1-F6EECF244321}">
                <p14:modId xmlns:p14="http://schemas.microsoft.com/office/powerpoint/2010/main" val="3784234469"/>
              </p:ext>
            </p:extLst>
          </p:nvPr>
        </p:nvGraphicFramePr>
        <p:xfrm>
          <a:off x="142875" y="142875"/>
          <a:ext cx="685800" cy="901700"/>
        </p:xfrm>
        <a:graphic>
          <a:graphicData uri="http://schemas.openxmlformats.org/presentationml/2006/ole">
            <mc:AlternateContent xmlns:mc="http://schemas.openxmlformats.org/markup-compatibility/2006">
              <mc:Choice xmlns:v="urn:schemas-microsoft-com:vml" Requires="v">
                <p:oleObj spid="_x0000_s1034" name="Picture" r:id="rId3" imgW="533884" imgH="686525" progId="Word.Picture.8">
                  <p:embed/>
                </p:oleObj>
              </mc:Choice>
              <mc:Fallback>
                <p:oleObj name="Picture" r:id="rId3" imgW="533884" imgH="686525"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42875"/>
                        <a:ext cx="685800" cy="901700"/>
                      </a:xfrm>
                      <a:prstGeom prst="rect">
                        <a:avLst/>
                      </a:prstGeom>
                      <a:noFill/>
                    </p:spPr>
                  </p:pic>
                </p:oleObj>
              </mc:Fallback>
            </mc:AlternateContent>
          </a:graphicData>
        </a:graphic>
      </p:graphicFrame>
      <p:sp>
        <p:nvSpPr>
          <p:cNvPr id="6" name="Прямоугольник 5"/>
          <p:cNvSpPr/>
          <p:nvPr/>
        </p:nvSpPr>
        <p:spPr>
          <a:xfrm>
            <a:off x="1243796" y="282873"/>
            <a:ext cx="4237057" cy="424732"/>
          </a:xfrm>
          <a:prstGeom prst="rect">
            <a:avLst/>
          </a:prstGeom>
        </p:spPr>
        <p:txBody>
          <a:bodyPr wrap="none">
            <a:spAutoFit/>
          </a:bodyPr>
          <a:lstStyle/>
          <a:p>
            <a:pPr lvl="0" defTabSz="914400">
              <a:lnSpc>
                <a:spcPct val="90000"/>
              </a:lnSpc>
              <a:spcBef>
                <a:spcPts val="1200"/>
              </a:spcBef>
              <a:spcAft>
                <a:spcPts val="200"/>
              </a:spcAft>
              <a:buClr>
                <a:srgbClr val="E48312"/>
              </a:buClr>
              <a:buSzPct val="100000"/>
            </a:pPr>
            <a:r>
              <a:rPr lang="ru-RU" sz="2400" b="1" cap="all" spc="200" dirty="0">
                <a:latin typeface="Calibri Light" panose="020F0302020204030204"/>
              </a:rPr>
              <a:t>Администрация города</a:t>
            </a:r>
          </a:p>
        </p:txBody>
      </p:sp>
      <p:sp>
        <p:nvSpPr>
          <p:cNvPr id="7" name="Прямоугольник 6"/>
          <p:cNvSpPr/>
          <p:nvPr/>
        </p:nvSpPr>
        <p:spPr>
          <a:xfrm>
            <a:off x="5663396" y="6433268"/>
            <a:ext cx="902811" cy="424732"/>
          </a:xfrm>
          <a:prstGeom prst="rect">
            <a:avLst/>
          </a:prstGeom>
        </p:spPr>
        <p:txBody>
          <a:bodyPr wrap="none">
            <a:spAutoFit/>
          </a:bodyPr>
          <a:lstStyle/>
          <a:p>
            <a:pPr lvl="0" algn="ctr" defTabSz="914400">
              <a:lnSpc>
                <a:spcPct val="90000"/>
              </a:lnSpc>
              <a:spcBef>
                <a:spcPts val="1200"/>
              </a:spcBef>
              <a:spcAft>
                <a:spcPts val="200"/>
              </a:spcAft>
              <a:buClr>
                <a:srgbClr val="E48312"/>
              </a:buClr>
              <a:buSzPct val="100000"/>
            </a:pPr>
            <a:r>
              <a:rPr lang="ru-RU" sz="2400" b="1" cap="all" spc="200" dirty="0" smtClean="0">
                <a:latin typeface="Calibri Light" panose="020F0302020204030204"/>
              </a:rPr>
              <a:t>2024</a:t>
            </a:r>
            <a:endParaRPr lang="ru-RU" sz="2400" b="1" cap="all" spc="200" dirty="0">
              <a:latin typeface="Calibri Light" panose="020F0302020204030204"/>
            </a:endParaRPr>
          </a:p>
        </p:txBody>
      </p:sp>
    </p:spTree>
    <p:extLst>
      <p:ext uri="{BB962C8B-B14F-4D97-AF65-F5344CB8AC3E}">
        <p14:creationId xmlns:p14="http://schemas.microsoft.com/office/powerpoint/2010/main" val="1797633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5" name="Заголовок 1"/>
          <p:cNvSpPr txBox="1">
            <a:spLocks/>
          </p:cNvSpPr>
          <p:nvPr/>
        </p:nvSpPr>
        <p:spPr>
          <a:xfrm>
            <a:off x="135731" y="104044"/>
            <a:ext cx="11887200" cy="414702"/>
          </a:xfrm>
          <a:prstGeom prst="rect">
            <a:avLst/>
          </a:prstGeom>
          <a:solidFill>
            <a:schemeClr val="accent3">
              <a:lumMod val="20000"/>
              <a:lumOff val="80000"/>
            </a:schemeClr>
          </a:solidFill>
          <a:ln>
            <a:solidFill>
              <a:srgbClr val="0070C0"/>
            </a:solidFill>
          </a:ln>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2400" b="1" dirty="0">
                <a:latin typeface="+mn-lt"/>
                <a:ea typeface="Times New Roman" panose="02020603050405020304" pitchFamily="18" charset="0"/>
              </a:rPr>
              <a:t>Шаг 5. Расследование профзаболевания и оформление акта</a:t>
            </a:r>
            <a:endParaRPr lang="ru-RU" sz="2500" dirty="0">
              <a:latin typeface="+mn-lt"/>
            </a:endParaRPr>
          </a:p>
        </p:txBody>
      </p:sp>
      <p:sp>
        <p:nvSpPr>
          <p:cNvPr id="2" name="Прямоугольник 1"/>
          <p:cNvSpPr/>
          <p:nvPr/>
        </p:nvSpPr>
        <p:spPr>
          <a:xfrm>
            <a:off x="135731" y="632688"/>
            <a:ext cx="11887200" cy="2862322"/>
          </a:xfrm>
          <a:prstGeom prst="rect">
            <a:avLst/>
          </a:prstGeom>
        </p:spPr>
        <p:txBody>
          <a:bodyPr wrap="square">
            <a:spAutoFit/>
          </a:bodyPr>
          <a:lstStyle/>
          <a:p>
            <a:pPr algn="just"/>
            <a:r>
              <a:rPr lang="ru-RU" dirty="0" smtClean="0"/>
              <a:t>	Комиссия </a:t>
            </a:r>
            <a:r>
              <a:rPr lang="ru-RU" dirty="0"/>
              <a:t>устанавливает причины и обстоятельства </a:t>
            </a:r>
            <a:r>
              <a:rPr lang="ru-RU" dirty="0" smtClean="0"/>
              <a:t>профзаболевания, </a:t>
            </a:r>
            <a:r>
              <a:rPr lang="ru-RU" dirty="0"/>
              <a:t>в том числе определяет степень вины работника. Например, заболевший мог не использовать выданные ему СИЗ или уклонялся от прохождения медосмотров. Степень вины работника учитывается при определении размера ежемесячных страховых выплат (ст. 14 Закона № 125-ФЗ</a:t>
            </a:r>
            <a:r>
              <a:rPr lang="ru-RU" dirty="0" smtClean="0"/>
              <a:t>).</a:t>
            </a:r>
          </a:p>
          <a:p>
            <a:pPr algn="just"/>
            <a:endParaRPr lang="ru-RU" dirty="0"/>
          </a:p>
          <a:p>
            <a:r>
              <a:rPr lang="ru-RU" dirty="0" smtClean="0"/>
              <a:t>	Для </a:t>
            </a:r>
            <a:r>
              <a:rPr lang="ru-RU" dirty="0"/>
              <a:t>выяснения причин профзаболевания комиссия имеет право</a:t>
            </a:r>
            <a:r>
              <a:rPr lang="ru-RU" dirty="0" smtClean="0"/>
              <a:t>:</a:t>
            </a:r>
            <a:endParaRPr lang="ru-RU" dirty="0"/>
          </a:p>
          <a:p>
            <a:pPr marL="285750" indent="-285750">
              <a:buFont typeface="Arial" panose="020B0604020202020204" pitchFamily="34" charset="0"/>
              <a:buChar char="•"/>
            </a:pPr>
            <a:r>
              <a:rPr lang="ru-RU" dirty="0" smtClean="0"/>
              <a:t>	опрашивать </a:t>
            </a:r>
            <a:r>
              <a:rPr lang="ru-RU" dirty="0"/>
              <a:t>свидетелей;</a:t>
            </a:r>
          </a:p>
          <a:p>
            <a:pPr marL="285750" indent="-285750">
              <a:buFont typeface="Arial" panose="020B0604020202020204" pitchFamily="34" charset="0"/>
              <a:buChar char="•"/>
            </a:pPr>
            <a:r>
              <a:rPr lang="ru-RU" dirty="0" smtClean="0"/>
              <a:t>	получать </a:t>
            </a:r>
            <a:r>
              <a:rPr lang="ru-RU" dirty="0"/>
              <a:t>от работодателя документы по условиям труда, в том числе архивные;</a:t>
            </a:r>
          </a:p>
          <a:p>
            <a:pPr marL="285750" indent="-285750">
              <a:buFont typeface="Arial" panose="020B0604020202020204" pitchFamily="34" charset="0"/>
              <a:buChar char="•"/>
            </a:pPr>
            <a:r>
              <a:rPr lang="ru-RU" dirty="0" smtClean="0"/>
              <a:t>	изучать </a:t>
            </a:r>
            <a:r>
              <a:rPr lang="ru-RU" dirty="0"/>
              <a:t>медицинские заключения и результаты медосмотров;</a:t>
            </a:r>
          </a:p>
          <a:p>
            <a:pPr marL="285750" indent="-285750">
              <a:buFont typeface="Arial" panose="020B0604020202020204" pitchFamily="34" charset="0"/>
              <a:buChar char="•"/>
            </a:pPr>
            <a:r>
              <a:rPr lang="ru-RU" dirty="0" smtClean="0"/>
              <a:t>	назначать </a:t>
            </a:r>
            <a:r>
              <a:rPr lang="ru-RU" dirty="0"/>
              <a:t>необходимые экспертизы и лабораторные исследования.</a:t>
            </a:r>
          </a:p>
        </p:txBody>
      </p:sp>
      <p:sp>
        <p:nvSpPr>
          <p:cNvPr id="6" name="Прямоугольник 5"/>
          <p:cNvSpPr/>
          <p:nvPr/>
        </p:nvSpPr>
        <p:spPr>
          <a:xfrm>
            <a:off x="560234" y="3635563"/>
            <a:ext cx="10972800" cy="923330"/>
          </a:xfrm>
          <a:prstGeom prst="rect">
            <a:avLst/>
          </a:prstGeom>
          <a:solidFill>
            <a:schemeClr val="accent2">
              <a:lumMod val="20000"/>
              <a:lumOff val="80000"/>
            </a:schemeClr>
          </a:solidFill>
          <a:ln>
            <a:solidFill>
              <a:schemeClr val="accent1"/>
            </a:solidFill>
          </a:ln>
        </p:spPr>
        <p:txBody>
          <a:bodyPr wrap="square">
            <a:spAutoFit/>
          </a:bodyPr>
          <a:lstStyle/>
          <a:p>
            <a:pPr marL="1080000">
              <a:spcBef>
                <a:spcPts val="600"/>
              </a:spcBef>
            </a:pPr>
            <a:r>
              <a:rPr lang="ru-RU" dirty="0"/>
              <a:t>Документы, которые требуются для работы комиссии, указаны в п. 23 Правил № 1206. Они относятся к материалам расследования и хранятся вместе с актом в </a:t>
            </a:r>
            <a:r>
              <a:rPr lang="ru-RU" dirty="0" err="1"/>
              <a:t>Роспотребнадзоре</a:t>
            </a:r>
            <a:r>
              <a:rPr lang="ru-RU" dirty="0"/>
              <a:t> и у работодателя. Разрешается оформлять их в электронном виде.</a:t>
            </a:r>
          </a:p>
        </p:txBody>
      </p:sp>
      <p:pic>
        <p:nvPicPr>
          <p:cNvPr id="3" name="Рисунок 2"/>
          <p:cNvPicPr>
            <a:picLocks noChangeAspect="1"/>
          </p:cNvPicPr>
          <p:nvPr/>
        </p:nvPicPr>
        <p:blipFill>
          <a:blip r:embed="rId3"/>
          <a:stretch>
            <a:fillRect/>
          </a:stretch>
        </p:blipFill>
        <p:spPr>
          <a:xfrm>
            <a:off x="779557" y="3853190"/>
            <a:ext cx="609653" cy="609653"/>
          </a:xfrm>
          <a:prstGeom prst="rect">
            <a:avLst/>
          </a:prstGeom>
        </p:spPr>
      </p:pic>
      <p:sp>
        <p:nvSpPr>
          <p:cNvPr id="7" name="Прямоугольник 6"/>
          <p:cNvSpPr/>
          <p:nvPr/>
        </p:nvSpPr>
        <p:spPr>
          <a:xfrm>
            <a:off x="202223" y="4976446"/>
            <a:ext cx="11688822" cy="646331"/>
          </a:xfrm>
          <a:prstGeom prst="rect">
            <a:avLst/>
          </a:prstGeom>
        </p:spPr>
        <p:txBody>
          <a:bodyPr wrap="square">
            <a:spAutoFit/>
          </a:bodyPr>
          <a:lstStyle/>
          <a:p>
            <a:pPr algn="just"/>
            <a:r>
              <a:rPr lang="ru-RU" dirty="0" smtClean="0"/>
              <a:t>	Расследование </a:t>
            </a:r>
            <a:r>
              <a:rPr lang="ru-RU" dirty="0"/>
              <a:t>проводится полностью за счет средств работодателя. Основные затраты могут приходиться на лабораторно-гигиенические исследования условий труда и привлечение независимых экспертов.</a:t>
            </a:r>
          </a:p>
        </p:txBody>
      </p:sp>
    </p:spTree>
    <p:extLst>
      <p:ext uri="{BB962C8B-B14F-4D97-AF65-F5344CB8AC3E}">
        <p14:creationId xmlns:p14="http://schemas.microsoft.com/office/powerpoint/2010/main" val="2342397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95275" y="140676"/>
            <a:ext cx="11639550" cy="6101861"/>
          </a:xfrm>
        </p:spPr>
        <p:txBody>
          <a:bodyPr>
            <a:normAutofit fontScale="70000" lnSpcReduction="20000"/>
          </a:bodyPr>
          <a:lstStyle/>
          <a:p>
            <a:pPr marL="201168" lvl="1" indent="0" algn="just">
              <a:lnSpc>
                <a:spcPct val="120000"/>
              </a:lnSpc>
              <a:buNone/>
            </a:pPr>
            <a:r>
              <a:rPr lang="ru-RU" sz="2500" dirty="0" smtClean="0"/>
              <a:t>	</a:t>
            </a:r>
            <a:r>
              <a:rPr lang="ru-RU" sz="2600" dirty="0"/>
              <a:t>Комиссия должна завершить расследование в течение 30 рабочих дней с даты издания приказа о ее создании (п. 17 Правил № 1206). Если за этот срок нельзя изучить архивные документы или закончить лабораторные исследования, то его можно продлить, но не более чем на 30 рабочих дней</a:t>
            </a:r>
            <a:r>
              <a:rPr lang="ru-RU" sz="2600" dirty="0" smtClean="0"/>
              <a:t>.</a:t>
            </a:r>
            <a:endParaRPr lang="ru-RU" sz="2600" dirty="0"/>
          </a:p>
          <a:p>
            <a:pPr marL="201168" lvl="1" indent="0" algn="just">
              <a:lnSpc>
                <a:spcPct val="120000"/>
              </a:lnSpc>
              <a:buNone/>
            </a:pPr>
            <a:r>
              <a:rPr lang="ru-RU" sz="2600" dirty="0" smtClean="0"/>
              <a:t>	По </a:t>
            </a:r>
            <a:r>
              <a:rPr lang="ru-RU" sz="2600" dirty="0"/>
              <a:t>результатам расследования комиссия оформляет Акт о случае профессионального заболевания (приложение к Правилам № 1206). Этот документ подтверждает, что работник заболел именно из-за своей профессиональной деятельности.</a:t>
            </a:r>
          </a:p>
          <a:p>
            <a:pPr marL="201168" lvl="1" indent="0" algn="just">
              <a:lnSpc>
                <a:spcPct val="120000"/>
              </a:lnSpc>
              <a:buNone/>
            </a:pPr>
            <a:endParaRPr lang="ru-RU" sz="2600" dirty="0"/>
          </a:p>
          <a:p>
            <a:pPr marL="201168" lvl="1" indent="0" algn="just">
              <a:lnSpc>
                <a:spcPct val="120000"/>
              </a:lnSpc>
              <a:buNone/>
            </a:pPr>
            <a:r>
              <a:rPr lang="ru-RU" sz="2600" dirty="0" smtClean="0"/>
              <a:t>	Акт </a:t>
            </a:r>
            <a:r>
              <a:rPr lang="ru-RU" sz="2600" dirty="0"/>
              <a:t>составляется в течение трех рабочих дней после завершения расследования. Он подписывается всеми членами комиссии, утверждается руководителем центра госсанэпиднадзора и заверяется печатью ведомства.</a:t>
            </a:r>
          </a:p>
          <a:p>
            <a:pPr marL="201168" lvl="1" indent="0" algn="just">
              <a:lnSpc>
                <a:spcPct val="120000"/>
              </a:lnSpc>
              <a:buNone/>
            </a:pPr>
            <a:endParaRPr lang="ru-RU" sz="2600" dirty="0"/>
          </a:p>
          <a:p>
            <a:pPr marL="201168" lvl="1" indent="0" algn="just">
              <a:lnSpc>
                <a:spcPct val="120000"/>
              </a:lnSpc>
              <a:buNone/>
            </a:pPr>
            <a:r>
              <a:rPr lang="ru-RU" sz="2600" dirty="0" smtClean="0"/>
              <a:t>	Акт </a:t>
            </a:r>
            <a:r>
              <a:rPr lang="ru-RU" sz="2600" dirty="0"/>
              <a:t>оформляется в пяти экземплярах</a:t>
            </a:r>
            <a:r>
              <a:rPr lang="ru-RU" sz="2600" dirty="0" smtClean="0"/>
              <a:t>:</a:t>
            </a:r>
            <a:endParaRPr lang="ru-RU" sz="2600" dirty="0"/>
          </a:p>
          <a:p>
            <a:pPr lvl="1" algn="just">
              <a:lnSpc>
                <a:spcPct val="120000"/>
              </a:lnSpc>
              <a:buFont typeface="Arial" panose="020B0604020202020204" pitchFamily="34" charset="0"/>
              <a:buChar char="•"/>
            </a:pPr>
            <a:r>
              <a:rPr lang="ru-RU" sz="2600" dirty="0"/>
              <a:t>для работника;</a:t>
            </a:r>
          </a:p>
          <a:p>
            <a:pPr lvl="1" algn="just">
              <a:lnSpc>
                <a:spcPct val="120000"/>
              </a:lnSpc>
              <a:buFont typeface="Arial" panose="020B0604020202020204" pitchFamily="34" charset="0"/>
              <a:buChar char="•"/>
            </a:pPr>
            <a:r>
              <a:rPr lang="ru-RU" sz="2600" dirty="0"/>
              <a:t>для работодателя;</a:t>
            </a:r>
          </a:p>
          <a:p>
            <a:pPr lvl="1" algn="just">
              <a:lnSpc>
                <a:spcPct val="120000"/>
              </a:lnSpc>
              <a:buFont typeface="Arial" panose="020B0604020202020204" pitchFamily="34" charset="0"/>
              <a:buChar char="•"/>
            </a:pPr>
            <a:r>
              <a:rPr lang="ru-RU" sz="2600" dirty="0" err="1"/>
              <a:t>Роспотребнадзора</a:t>
            </a:r>
            <a:r>
              <a:rPr lang="ru-RU" sz="2600" dirty="0"/>
              <a:t>;</a:t>
            </a:r>
          </a:p>
          <a:p>
            <a:pPr lvl="1" algn="just">
              <a:lnSpc>
                <a:spcPct val="120000"/>
              </a:lnSpc>
              <a:buFont typeface="Arial" panose="020B0604020202020204" pitchFamily="34" charset="0"/>
              <a:buChar char="•"/>
            </a:pPr>
            <a:r>
              <a:rPr lang="ru-RU" sz="2600" dirty="0"/>
              <a:t>Социального фонда;</a:t>
            </a:r>
          </a:p>
          <a:p>
            <a:pPr lvl="1" algn="just">
              <a:lnSpc>
                <a:spcPct val="120000"/>
              </a:lnSpc>
              <a:buFont typeface="Arial" panose="020B0604020202020204" pitchFamily="34" charset="0"/>
              <a:buChar char="•"/>
            </a:pPr>
            <a:r>
              <a:rPr lang="ru-RU" sz="2600" dirty="0"/>
              <a:t>Центра </a:t>
            </a:r>
            <a:r>
              <a:rPr lang="ru-RU" sz="2600" dirty="0" err="1"/>
              <a:t>профпатологии</a:t>
            </a:r>
            <a:r>
              <a:rPr lang="ru-RU" sz="2600" dirty="0"/>
              <a:t>.</a:t>
            </a:r>
          </a:p>
          <a:p>
            <a:pPr marL="201168" lvl="1" indent="0" algn="just">
              <a:lnSpc>
                <a:spcPct val="120000"/>
              </a:lnSpc>
              <a:buNone/>
            </a:pPr>
            <a:r>
              <a:rPr lang="ru-RU" sz="2600" dirty="0" smtClean="0"/>
              <a:t>	Если </a:t>
            </a:r>
            <a:r>
              <a:rPr lang="ru-RU" sz="2600" dirty="0"/>
              <a:t>комиссия придет к выводу, что заболевание работника не связано с его трудовой деятельностью, вместо акта составляется протокол (п. 26 Правил № 1206). Его копии направляются всем участникам расследования.</a:t>
            </a:r>
            <a:endParaRPr lang="ru-RU" sz="2600" dirty="0"/>
          </a:p>
        </p:txBody>
      </p:sp>
    </p:spTree>
    <p:extLst>
      <p:ext uri="{BB962C8B-B14F-4D97-AF65-F5344CB8AC3E}">
        <p14:creationId xmlns:p14="http://schemas.microsoft.com/office/powerpoint/2010/main" val="913305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11455" y="764931"/>
            <a:ext cx="11825214" cy="5477607"/>
          </a:xfrm>
        </p:spPr>
        <p:txBody>
          <a:bodyPr>
            <a:normAutofit fontScale="62500" lnSpcReduction="20000"/>
          </a:bodyPr>
          <a:lstStyle/>
          <a:p>
            <a:pPr marL="201168" lvl="1" indent="0" algn="just">
              <a:lnSpc>
                <a:spcPct val="150000"/>
              </a:lnSpc>
              <a:buNone/>
            </a:pPr>
            <a:r>
              <a:rPr lang="ru-RU" dirty="0" smtClean="0"/>
              <a:t>	</a:t>
            </a:r>
            <a:r>
              <a:rPr lang="ru-RU" sz="2400" dirty="0" err="1"/>
              <a:t>Роспотребнадзор</a:t>
            </a:r>
            <a:r>
              <a:rPr lang="ru-RU" sz="2400" dirty="0"/>
              <a:t> ведет учет всех случаев </a:t>
            </a:r>
            <a:r>
              <a:rPr lang="ru-RU" sz="2400" dirty="0" smtClean="0"/>
              <a:t>профзаболеваний. </a:t>
            </a:r>
            <a:r>
              <a:rPr lang="ru-RU" sz="2400" dirty="0"/>
              <a:t>Обязанность работодателя — разработать и реализовать предупредительные меры по предупреждению профзаболеваний у работников.</a:t>
            </a:r>
          </a:p>
          <a:p>
            <a:pPr marL="201168" lvl="1" indent="0" algn="just">
              <a:lnSpc>
                <a:spcPct val="150000"/>
              </a:lnSpc>
              <a:buNone/>
            </a:pPr>
            <a:endParaRPr lang="ru-RU" sz="2400" dirty="0"/>
          </a:p>
          <a:p>
            <a:pPr marL="201168" lvl="1" indent="0" algn="just">
              <a:lnSpc>
                <a:spcPct val="150000"/>
              </a:lnSpc>
              <a:buNone/>
            </a:pPr>
            <a:r>
              <a:rPr lang="ru-RU" sz="2400" dirty="0"/>
              <a:t>Какие действия, например, можно предпринять</a:t>
            </a:r>
            <a:r>
              <a:rPr lang="ru-RU" sz="2400" dirty="0" smtClean="0"/>
              <a:t>:</a:t>
            </a:r>
            <a:endParaRPr lang="ru-RU" sz="2400" dirty="0"/>
          </a:p>
          <a:p>
            <a:pPr lvl="1" algn="just">
              <a:lnSpc>
                <a:spcPct val="150000"/>
              </a:lnSpc>
              <a:buFont typeface="Arial" panose="020B0604020202020204" pitchFamily="34" charset="0"/>
              <a:buChar char="•"/>
            </a:pPr>
            <a:r>
              <a:rPr lang="ru-RU" sz="2400" dirty="0"/>
              <a:t>сделать повторную СОУТ, если источником заболевания послужили не выявленные ранее вредные факторы;</a:t>
            </a:r>
          </a:p>
          <a:p>
            <a:pPr lvl="1" algn="just">
              <a:lnSpc>
                <a:spcPct val="150000"/>
              </a:lnSpc>
              <a:buFont typeface="Arial" panose="020B0604020202020204" pitchFamily="34" charset="0"/>
              <a:buChar char="•"/>
            </a:pPr>
            <a:r>
              <a:rPr lang="ru-RU" sz="2400" dirty="0"/>
              <a:t>провести работникам внеплановый инструктаж по охране труда;</a:t>
            </a:r>
          </a:p>
          <a:p>
            <a:pPr lvl="1" algn="just">
              <a:lnSpc>
                <a:spcPct val="150000"/>
              </a:lnSpc>
              <a:buFont typeface="Arial" panose="020B0604020202020204" pitchFamily="34" charset="0"/>
              <a:buChar char="•"/>
            </a:pPr>
            <a:r>
              <a:rPr lang="ru-RU" sz="2400" dirty="0"/>
              <a:t>пересмотреть нормы выдачи СИЗ, провести обучение по применению средств индивидуальной защиты;</a:t>
            </a:r>
          </a:p>
          <a:p>
            <a:pPr lvl="1" algn="just">
              <a:lnSpc>
                <a:spcPct val="150000"/>
              </a:lnSpc>
              <a:buFont typeface="Arial" panose="020B0604020202020204" pitchFamily="34" charset="0"/>
              <a:buChar char="•"/>
            </a:pPr>
            <a:r>
              <a:rPr lang="ru-RU" sz="2400" dirty="0"/>
              <a:t>пересмотреть инструкцию по охране труда для должности пострадавшего работника или соответствующего вида, направления деятельности;</a:t>
            </a:r>
          </a:p>
          <a:p>
            <a:pPr lvl="1" algn="just">
              <a:lnSpc>
                <a:spcPct val="150000"/>
              </a:lnSpc>
              <a:buFont typeface="Arial" panose="020B0604020202020204" pitchFamily="34" charset="0"/>
              <a:buChar char="•"/>
            </a:pPr>
            <a:r>
              <a:rPr lang="ru-RU" sz="2400" dirty="0"/>
              <a:t>модернизировать средства коллективной защиты.</a:t>
            </a:r>
          </a:p>
          <a:p>
            <a:pPr marL="201168" lvl="1" indent="0" algn="just">
              <a:lnSpc>
                <a:spcPct val="150000"/>
              </a:lnSpc>
              <a:buNone/>
            </a:pPr>
            <a:r>
              <a:rPr lang="ru-RU" sz="2400" dirty="0" smtClean="0"/>
              <a:t>	Конкретные </a:t>
            </a:r>
            <a:r>
              <a:rPr lang="ru-RU" sz="2400" dirty="0"/>
              <a:t>мероприятия планируются на основании решений комиссии в акте. Они должны исключать причины профзаболевания, чтобы не было повторных случаев.</a:t>
            </a:r>
          </a:p>
          <a:p>
            <a:pPr marL="201168" lvl="1" indent="0" algn="just">
              <a:lnSpc>
                <a:spcPct val="150000"/>
              </a:lnSpc>
              <a:buNone/>
            </a:pPr>
            <a:endParaRPr lang="ru-RU" sz="2400" dirty="0"/>
          </a:p>
          <a:p>
            <a:pPr marL="201168" lvl="1" indent="0" algn="just">
              <a:lnSpc>
                <a:spcPct val="150000"/>
              </a:lnSpc>
              <a:buNone/>
            </a:pPr>
            <a:r>
              <a:rPr lang="ru-RU" sz="2400" dirty="0" smtClean="0"/>
              <a:t>	Приказ </a:t>
            </a:r>
            <a:r>
              <a:rPr lang="ru-RU" sz="2400" dirty="0"/>
              <a:t>с мероприятиями надо издать в течение месяца с момента составления акта. Работодатель обязан письменно сообщить в </a:t>
            </a:r>
            <a:r>
              <a:rPr lang="ru-RU" sz="2400" dirty="0" err="1"/>
              <a:t>Роспотребнадзор</a:t>
            </a:r>
            <a:r>
              <a:rPr lang="ru-RU" sz="2400" dirty="0"/>
              <a:t>, как исполнены решения комиссии по расследованию (п. 28 Правил № 1206).</a:t>
            </a:r>
            <a:endParaRPr lang="ru-RU" dirty="0"/>
          </a:p>
        </p:txBody>
      </p:sp>
      <p:sp>
        <p:nvSpPr>
          <p:cNvPr id="4" name="Заголовок 1"/>
          <p:cNvSpPr txBox="1">
            <a:spLocks/>
          </p:cNvSpPr>
          <p:nvPr/>
        </p:nvSpPr>
        <p:spPr>
          <a:xfrm>
            <a:off x="211455" y="140982"/>
            <a:ext cx="11887200" cy="447674"/>
          </a:xfrm>
          <a:prstGeom prst="rect">
            <a:avLst/>
          </a:prstGeom>
          <a:solidFill>
            <a:schemeClr val="accent3">
              <a:lumMod val="20000"/>
              <a:lumOff val="80000"/>
            </a:schemeClr>
          </a:solidFill>
          <a:ln>
            <a:solidFill>
              <a:srgbClr val="0070C0"/>
            </a:solidFill>
          </a:ln>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2400" b="1" dirty="0" smtClean="0">
                <a:latin typeface="+mn-lt"/>
                <a:ea typeface="Times New Roman" panose="02020603050405020304" pitchFamily="18" charset="0"/>
              </a:rPr>
              <a:t> </a:t>
            </a:r>
            <a:r>
              <a:rPr lang="ru-RU" sz="2500" b="1" spc="0" dirty="0">
                <a:solidFill>
                  <a:srgbClr val="000000">
                    <a:lumMod val="75000"/>
                    <a:lumOff val="25000"/>
                  </a:srgbClr>
                </a:solidFill>
                <a:latin typeface="+mn-lt"/>
                <a:ea typeface="Times New Roman" panose="02020603050405020304" pitchFamily="18" charset="0"/>
                <a:cs typeface="+mn-cs"/>
              </a:rPr>
              <a:t> </a:t>
            </a:r>
            <a:r>
              <a:rPr lang="ru-RU" sz="2500" b="1" spc="0" dirty="0">
                <a:solidFill>
                  <a:srgbClr val="000000">
                    <a:lumMod val="75000"/>
                    <a:lumOff val="25000"/>
                  </a:srgbClr>
                </a:solidFill>
                <a:latin typeface="+mn-lt"/>
                <a:ea typeface="Times New Roman" panose="02020603050405020304" pitchFamily="18" charset="0"/>
                <a:cs typeface="+mn-cs"/>
              </a:rPr>
              <a:t>Шаг 6. Предупредительные меры по случаю профзаболевания</a:t>
            </a:r>
            <a:endParaRPr lang="ru-RU" sz="2500" dirty="0">
              <a:latin typeface="+mn-lt"/>
            </a:endParaRPr>
          </a:p>
        </p:txBody>
      </p:sp>
    </p:spTree>
    <p:extLst>
      <p:ext uri="{BB962C8B-B14F-4D97-AF65-F5344CB8AC3E}">
        <p14:creationId xmlns:p14="http://schemas.microsoft.com/office/powerpoint/2010/main" val="4088489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211455" y="96620"/>
            <a:ext cx="11887200" cy="447674"/>
          </a:xfrm>
          <a:prstGeom prst="rect">
            <a:avLst/>
          </a:prstGeom>
          <a:solidFill>
            <a:schemeClr val="accent3">
              <a:lumMod val="20000"/>
              <a:lumOff val="80000"/>
            </a:schemeClr>
          </a:solidFill>
          <a:ln>
            <a:solidFill>
              <a:srgbClr val="0070C0"/>
            </a:solidFill>
          </a:ln>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gn="ctr"/>
            <a:r>
              <a:rPr lang="ru-RU" sz="2400" b="1">
                <a:solidFill>
                  <a:srgbClr val="000000">
                    <a:lumMod val="75000"/>
                    <a:lumOff val="25000"/>
                  </a:srgbClr>
                </a:solidFill>
                <a:latin typeface="Calibri" panose="020F0502020204030204"/>
                <a:ea typeface="Times New Roman" panose="02020603050405020304" pitchFamily="18" charset="0"/>
              </a:rPr>
              <a:t>Ответственность</a:t>
            </a:r>
            <a:endParaRPr kumimoji="0" lang="ru-RU" sz="2500" b="0" i="0" u="none" strike="noStrike" kern="1200" cap="none" spc="-50" normalizeH="0" baseline="0" noProof="0" dirty="0">
              <a:ln>
                <a:noFill/>
              </a:ln>
              <a:solidFill>
                <a:srgbClr val="000000">
                  <a:lumMod val="75000"/>
                  <a:lumOff val="25000"/>
                </a:srgbClr>
              </a:solidFill>
              <a:effectLst/>
              <a:uLnTx/>
              <a:uFillTx/>
              <a:latin typeface="Calibri" panose="020F0502020204030204"/>
              <a:ea typeface="+mj-ea"/>
              <a:cs typeface="+mj-cs"/>
            </a:endParaRPr>
          </a:p>
        </p:txBody>
      </p:sp>
      <p:sp>
        <p:nvSpPr>
          <p:cNvPr id="2" name="Прямоугольник 1"/>
          <p:cNvSpPr/>
          <p:nvPr/>
        </p:nvSpPr>
        <p:spPr>
          <a:xfrm>
            <a:off x="0" y="588656"/>
            <a:ext cx="12192000" cy="338554"/>
          </a:xfrm>
          <a:prstGeom prst="rect">
            <a:avLst/>
          </a:prstGeom>
        </p:spPr>
        <p:txBody>
          <a:bodyPr wrap="square">
            <a:spAutoFit/>
          </a:bodyPr>
          <a:lstStyle/>
          <a:p>
            <a:pPr algn="ctr"/>
            <a:r>
              <a:rPr lang="ru-RU" sz="1600" dirty="0" smtClean="0"/>
              <a:t>  </a:t>
            </a:r>
            <a:endParaRPr lang="ru-RU" sz="1600" dirty="0"/>
          </a:p>
        </p:txBody>
      </p:sp>
      <p:sp>
        <p:nvSpPr>
          <p:cNvPr id="3" name="Прямоугольник 2"/>
          <p:cNvSpPr/>
          <p:nvPr/>
        </p:nvSpPr>
        <p:spPr>
          <a:xfrm>
            <a:off x="211455" y="889844"/>
            <a:ext cx="11887200" cy="4093428"/>
          </a:xfrm>
          <a:prstGeom prst="rect">
            <a:avLst/>
          </a:prstGeom>
        </p:spPr>
        <p:txBody>
          <a:bodyPr wrap="square">
            <a:spAutoFit/>
          </a:bodyPr>
          <a:lstStyle/>
          <a:p>
            <a:pPr algn="just"/>
            <a:r>
              <a:rPr lang="ru-RU" dirty="0" smtClean="0"/>
              <a:t>	</a:t>
            </a:r>
            <a:r>
              <a:rPr lang="ru-RU" sz="2000" dirty="0" smtClean="0"/>
              <a:t>Если </a:t>
            </a:r>
            <a:r>
              <a:rPr lang="ru-RU" sz="2000" dirty="0"/>
              <a:t>при расследовании профзаболевания у работника комиссия выявит нарушения требований охраны труда в компании, то работодателю грозит предупреждение или штраф (ст. 5.27.1 КоАП РФ). </a:t>
            </a:r>
            <a:endParaRPr lang="ru-RU" sz="2000" dirty="0" smtClean="0"/>
          </a:p>
          <a:p>
            <a:pPr algn="just"/>
            <a:r>
              <a:rPr lang="ru-RU" sz="2000" dirty="0"/>
              <a:t>	</a:t>
            </a:r>
            <a:endParaRPr lang="ru-RU" sz="2000" dirty="0" smtClean="0"/>
          </a:p>
          <a:p>
            <a:pPr algn="just"/>
            <a:r>
              <a:rPr lang="ru-RU" sz="2000" dirty="0"/>
              <a:t>	</a:t>
            </a:r>
            <a:r>
              <a:rPr lang="ru-RU" sz="2000" dirty="0" smtClean="0"/>
              <a:t>Размер штрафа </a:t>
            </a:r>
            <a:r>
              <a:rPr lang="ru-RU" sz="2000" dirty="0"/>
              <a:t>зависит от конкретного проступка. Например, за невыдачу СИЗ работнику </a:t>
            </a:r>
            <a:r>
              <a:rPr lang="ru-RU" sz="2000" dirty="0" smtClean="0"/>
              <a:t>индивидуального предпринимателя </a:t>
            </a:r>
            <a:r>
              <a:rPr lang="ru-RU" sz="2000" dirty="0"/>
              <a:t>оштрафуют </a:t>
            </a:r>
            <a:r>
              <a:rPr lang="ru-RU" sz="2000" dirty="0" smtClean="0"/>
              <a:t>в размере от </a:t>
            </a:r>
            <a:r>
              <a:rPr lang="ru-RU" sz="2000" dirty="0"/>
              <a:t>20 000 до 30 000 рублей; </a:t>
            </a:r>
            <a:r>
              <a:rPr lang="ru-RU" sz="2000" dirty="0" smtClean="0"/>
              <a:t>юридическое лицо </a:t>
            </a:r>
            <a:r>
              <a:rPr lang="ru-RU" sz="2000" dirty="0"/>
              <a:t>— от 130 000 до 150 000 рублей.</a:t>
            </a:r>
          </a:p>
          <a:p>
            <a:pPr algn="just"/>
            <a:endParaRPr lang="ru-RU" sz="2000" dirty="0"/>
          </a:p>
          <a:p>
            <a:pPr algn="just"/>
            <a:r>
              <a:rPr lang="ru-RU" sz="2000" dirty="0" smtClean="0"/>
              <a:t>	Если </a:t>
            </a:r>
            <a:r>
              <a:rPr lang="ru-RU" sz="2000" dirty="0"/>
              <a:t>работодатель не проводит производственный контроль на рабочих местах, то его привлекут к ответственности за нарушение санитарных правил (ст. 6.3 КоАП РФ). </a:t>
            </a:r>
            <a:r>
              <a:rPr lang="ru-RU" sz="2000" dirty="0" smtClean="0"/>
              <a:t>Индивидуальный предприниматель  </a:t>
            </a:r>
            <a:r>
              <a:rPr lang="ru-RU" sz="2000" dirty="0"/>
              <a:t>или </a:t>
            </a:r>
            <a:r>
              <a:rPr lang="ru-RU" sz="2000" dirty="0" smtClean="0"/>
              <a:t>юридическое лицо </a:t>
            </a:r>
            <a:r>
              <a:rPr lang="ru-RU" sz="2000" dirty="0"/>
              <a:t>могут </a:t>
            </a:r>
            <a:r>
              <a:rPr lang="ru-RU" sz="2000" dirty="0" smtClean="0"/>
              <a:t>получить </a:t>
            </a:r>
            <a:r>
              <a:rPr lang="ru-RU" sz="2000" dirty="0"/>
              <a:t>административную приостановку деятельности до 90 суток.</a:t>
            </a:r>
          </a:p>
          <a:p>
            <a:pPr algn="just"/>
            <a:endParaRPr lang="ru-RU" sz="2000" dirty="0"/>
          </a:p>
          <a:p>
            <a:pPr algn="just"/>
            <a:r>
              <a:rPr lang="ru-RU" sz="2000" dirty="0" smtClean="0"/>
              <a:t>	Непроведение </a:t>
            </a:r>
            <a:r>
              <a:rPr lang="ru-RU" sz="2000" dirty="0"/>
              <a:t>расследования профзаболеваний расценивается как сокрытие страхового </a:t>
            </a:r>
            <a:r>
              <a:rPr lang="ru-RU" sz="2000" dirty="0" smtClean="0"/>
              <a:t>случая,  размер штрафа –  </a:t>
            </a:r>
            <a:r>
              <a:rPr lang="ru-RU" sz="2000" dirty="0"/>
              <a:t>от 5 000 до 10 000 рублей (ст. 15.34 КоАП РФ).</a:t>
            </a:r>
          </a:p>
        </p:txBody>
      </p:sp>
    </p:spTree>
    <p:extLst>
      <p:ext uri="{BB962C8B-B14F-4D97-AF65-F5344CB8AC3E}">
        <p14:creationId xmlns:p14="http://schemas.microsoft.com/office/powerpoint/2010/main" val="349939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552450" y="552450"/>
            <a:ext cx="11058525" cy="5326169"/>
          </a:xfrm>
        </p:spPr>
        <p:txBody>
          <a:bodyPr>
            <a:normAutofit/>
          </a:bodyPr>
          <a:lstStyle/>
          <a:p>
            <a:pPr algn="ctr">
              <a:spcAft>
                <a:spcPts val="0"/>
              </a:spcAft>
            </a:pPr>
            <a:r>
              <a:rPr lang="ru-RU" sz="3600" b="1" dirty="0">
                <a:ea typeface="Times New Roman" panose="02020603050405020304" pitchFamily="18" charset="0"/>
              </a:rPr>
              <a:t>Постановлением Правительства РФ от 05.07.2022 </a:t>
            </a:r>
            <a:r>
              <a:rPr lang="ru-RU" sz="3600" b="1" dirty="0" smtClean="0">
                <a:ea typeface="Times New Roman" panose="02020603050405020304" pitchFamily="18" charset="0"/>
              </a:rPr>
              <a:t>                      № </a:t>
            </a:r>
            <a:r>
              <a:rPr lang="ru-RU" sz="3600" b="1" dirty="0">
                <a:ea typeface="Times New Roman" panose="02020603050405020304" pitchFamily="18" charset="0"/>
              </a:rPr>
              <a:t>1206 </a:t>
            </a:r>
            <a:endParaRPr lang="ru-RU" sz="3600" b="1" dirty="0" smtClean="0">
              <a:ea typeface="Times New Roman" panose="02020603050405020304" pitchFamily="18" charset="0"/>
            </a:endParaRPr>
          </a:p>
          <a:p>
            <a:pPr algn="ctr">
              <a:spcAft>
                <a:spcPts val="0"/>
              </a:spcAft>
            </a:pPr>
            <a:endParaRPr lang="ru-RU" sz="3600" dirty="0" smtClean="0">
              <a:ea typeface="Times New Roman" panose="02020603050405020304" pitchFamily="18" charset="0"/>
            </a:endParaRPr>
          </a:p>
          <a:p>
            <a:pPr algn="ctr">
              <a:spcAft>
                <a:spcPts val="0"/>
              </a:spcAft>
            </a:pPr>
            <a:r>
              <a:rPr lang="ru-RU" sz="3600" dirty="0" smtClean="0">
                <a:ea typeface="Times New Roman" panose="02020603050405020304" pitchFamily="18" charset="0"/>
              </a:rPr>
              <a:t>утверждён </a:t>
            </a:r>
            <a:r>
              <a:rPr lang="ru-RU" sz="3600" dirty="0">
                <a:ea typeface="Times New Roman" panose="02020603050405020304" pitchFamily="18" charset="0"/>
              </a:rPr>
              <a:t>новый Порядок расследования и учета профзаболеваний, который учитывает изменения в законодательстве и практику </a:t>
            </a:r>
            <a:r>
              <a:rPr lang="ru-RU" sz="3600" dirty="0" smtClean="0">
                <a:ea typeface="Times New Roman" panose="02020603050405020304" pitchFamily="18" charset="0"/>
              </a:rPr>
              <a:t>применения</a:t>
            </a:r>
          </a:p>
          <a:p>
            <a:pPr algn="ctr">
              <a:spcAft>
                <a:spcPts val="0"/>
              </a:spcAft>
            </a:pPr>
            <a:endParaRPr lang="ru-RU" sz="3600" dirty="0">
              <a:ea typeface="Times New Roman" panose="02020603050405020304" pitchFamily="18" charset="0"/>
            </a:endParaRPr>
          </a:p>
          <a:p>
            <a:pPr algn="ctr"/>
            <a:endParaRPr lang="ru-RU" sz="3600" dirty="0"/>
          </a:p>
        </p:txBody>
      </p:sp>
      <p:sp>
        <p:nvSpPr>
          <p:cNvPr id="6" name="AutoShape 2" descr="Фигура человечка для презентации - фото и картинки abrakadabra.f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7" name="Рисунок 6"/>
          <p:cNvPicPr>
            <a:picLocks noChangeAspect="1"/>
          </p:cNvPicPr>
          <p:nvPr/>
        </p:nvPicPr>
        <p:blipFill rotWithShape="1">
          <a:blip r:embed="rId2"/>
          <a:srcRect t="3387" b="8299"/>
          <a:stretch/>
        </p:blipFill>
        <p:spPr>
          <a:xfrm>
            <a:off x="5391149" y="4324350"/>
            <a:ext cx="1485899" cy="2337731"/>
          </a:xfrm>
          <a:prstGeom prst="rect">
            <a:avLst/>
          </a:prstGeom>
        </p:spPr>
      </p:pic>
    </p:spTree>
    <p:extLst>
      <p:ext uri="{BB962C8B-B14F-4D97-AF65-F5344CB8AC3E}">
        <p14:creationId xmlns:p14="http://schemas.microsoft.com/office/powerpoint/2010/main" val="1107332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 y="95251"/>
            <a:ext cx="11887200" cy="441080"/>
          </a:xfrm>
          <a:solidFill>
            <a:schemeClr val="accent3">
              <a:lumMod val="20000"/>
              <a:lumOff val="80000"/>
            </a:schemeClr>
          </a:solidFill>
          <a:ln>
            <a:solidFill>
              <a:srgbClr val="0070C0"/>
            </a:solidFill>
          </a:ln>
        </p:spPr>
        <p:txBody>
          <a:bodyPr>
            <a:normAutofit fontScale="90000"/>
          </a:bodyPr>
          <a:lstStyle/>
          <a:p>
            <a:pPr algn="ctr"/>
            <a:r>
              <a:rPr lang="ru-RU" sz="2800" b="1" dirty="0">
                <a:latin typeface="+mn-lt"/>
                <a:ea typeface="Times New Roman" panose="02020603050405020304" pitchFamily="18" charset="0"/>
              </a:rPr>
              <a:t>Шаг 1. Постановка предварительного диагноза</a:t>
            </a:r>
            <a:endParaRPr lang="ru-RU" sz="2800" dirty="0">
              <a:latin typeface="+mn-lt"/>
            </a:endParaRPr>
          </a:p>
        </p:txBody>
      </p:sp>
      <p:sp>
        <p:nvSpPr>
          <p:cNvPr id="3" name="Объект 2"/>
          <p:cNvSpPr>
            <a:spLocks noGrp="1"/>
          </p:cNvSpPr>
          <p:nvPr>
            <p:ph idx="1"/>
          </p:nvPr>
        </p:nvSpPr>
        <p:spPr>
          <a:xfrm>
            <a:off x="171450" y="747346"/>
            <a:ext cx="11891596" cy="5131273"/>
          </a:xfrm>
        </p:spPr>
        <p:txBody>
          <a:bodyPr>
            <a:normAutofit/>
          </a:bodyPr>
          <a:lstStyle/>
          <a:p>
            <a:pPr marL="201168" lvl="1" indent="0" algn="just">
              <a:lnSpc>
                <a:spcPct val="100000"/>
              </a:lnSpc>
              <a:spcAft>
                <a:spcPts val="0"/>
              </a:spcAft>
              <a:buNone/>
            </a:pPr>
            <a:r>
              <a:rPr lang="ru-RU" sz="1700" dirty="0" smtClean="0">
                <a:ea typeface="Times New Roman" panose="02020603050405020304" pitchFamily="18" charset="0"/>
              </a:rPr>
              <a:t>	</a:t>
            </a:r>
            <a:r>
              <a:rPr lang="ru-RU" dirty="0" smtClean="0">
                <a:solidFill>
                  <a:schemeClr val="tx1"/>
                </a:solidFill>
                <a:ea typeface="Times New Roman" panose="02020603050405020304" pitchFamily="18" charset="0"/>
              </a:rPr>
              <a:t>В </a:t>
            </a:r>
            <a:r>
              <a:rPr lang="ru-RU" dirty="0">
                <a:solidFill>
                  <a:schemeClr val="tx1"/>
                </a:solidFill>
                <a:ea typeface="Times New Roman" panose="02020603050405020304" pitchFamily="18" charset="0"/>
              </a:rPr>
              <a:t>результате воздействия вредных факторов в процессе работы у </a:t>
            </a:r>
            <a:r>
              <a:rPr lang="ru-RU" dirty="0" smtClean="0">
                <a:solidFill>
                  <a:schemeClr val="tx1"/>
                </a:solidFill>
                <a:ea typeface="Times New Roman" panose="02020603050405020304" pitchFamily="18" charset="0"/>
              </a:rPr>
              <a:t>работника </a:t>
            </a:r>
            <a:r>
              <a:rPr lang="ru-RU" dirty="0">
                <a:solidFill>
                  <a:schemeClr val="tx1"/>
                </a:solidFill>
                <a:ea typeface="Times New Roman" panose="02020603050405020304" pitchFamily="18" charset="0"/>
              </a:rPr>
              <a:t>может возникнуть нарушение здоровья с временной или стойкой потерей трудоспособности. Оно классифицируется как профессиональное заболевание </a:t>
            </a:r>
            <a:r>
              <a:rPr lang="ru-RU" dirty="0" smtClean="0">
                <a:solidFill>
                  <a:schemeClr val="tx1"/>
                </a:solidFill>
                <a:ea typeface="Times New Roman" panose="02020603050405020304" pitchFamily="18" charset="0"/>
              </a:rPr>
              <a:t>при </a:t>
            </a:r>
            <a:r>
              <a:rPr lang="ru-RU" dirty="0">
                <a:solidFill>
                  <a:schemeClr val="tx1"/>
                </a:solidFill>
                <a:ea typeface="Times New Roman" panose="02020603050405020304" pitchFamily="18" charset="0"/>
              </a:rPr>
              <a:t>соблюдении нескольких условий:</a:t>
            </a:r>
          </a:p>
          <a:p>
            <a:pPr marL="0" indent="0" algn="just">
              <a:lnSpc>
                <a:spcPct val="100000"/>
              </a:lnSpc>
              <a:spcAft>
                <a:spcPts val="0"/>
              </a:spcAft>
              <a:buNone/>
            </a:pPr>
            <a:r>
              <a:rPr lang="ru-RU" sz="1800" dirty="0" smtClean="0">
                <a:solidFill>
                  <a:schemeClr val="tx1"/>
                </a:solidFill>
                <a:ea typeface="Times New Roman" panose="02020603050405020304" pitchFamily="18" charset="0"/>
              </a:rPr>
              <a:t>	связано </a:t>
            </a:r>
            <a:r>
              <a:rPr lang="ru-RU" sz="1800" dirty="0">
                <a:solidFill>
                  <a:schemeClr val="tx1"/>
                </a:solidFill>
                <a:ea typeface="Times New Roman" panose="02020603050405020304" pitchFamily="18" charset="0"/>
              </a:rPr>
              <a:t>с выполнением трудовой функции или какой-то работы по поручению работодателя;</a:t>
            </a:r>
          </a:p>
          <a:p>
            <a:pPr marL="0" lvl="1" indent="0" algn="just">
              <a:lnSpc>
                <a:spcPct val="100000"/>
              </a:lnSpc>
              <a:spcAft>
                <a:spcPts val="0"/>
              </a:spcAft>
              <a:buNone/>
            </a:pPr>
            <a:r>
              <a:rPr lang="ru-RU" dirty="0" smtClean="0">
                <a:solidFill>
                  <a:schemeClr val="tx1"/>
                </a:solidFill>
                <a:ea typeface="Times New Roman" panose="02020603050405020304" pitchFamily="18" charset="0"/>
              </a:rPr>
              <a:t>	повлекло </a:t>
            </a:r>
            <a:r>
              <a:rPr lang="ru-RU" dirty="0">
                <a:solidFill>
                  <a:schemeClr val="tx1"/>
                </a:solidFill>
                <a:ea typeface="Times New Roman" panose="02020603050405020304" pitchFamily="18" charset="0"/>
              </a:rPr>
              <a:t>временную или стойкую утрату </a:t>
            </a:r>
            <a:r>
              <a:rPr lang="ru-RU" dirty="0" smtClean="0">
                <a:solidFill>
                  <a:schemeClr val="tx1"/>
                </a:solidFill>
                <a:ea typeface="Times New Roman" panose="02020603050405020304" pitchFamily="18" charset="0"/>
              </a:rPr>
              <a:t>работоспособности;</a:t>
            </a:r>
          </a:p>
          <a:p>
            <a:pPr marL="0" lvl="1" indent="0" algn="just">
              <a:lnSpc>
                <a:spcPct val="100000"/>
              </a:lnSpc>
              <a:spcAft>
                <a:spcPts val="0"/>
              </a:spcAft>
              <a:buNone/>
            </a:pPr>
            <a:r>
              <a:rPr lang="ru-RU" dirty="0" smtClean="0">
                <a:solidFill>
                  <a:schemeClr val="tx1"/>
                </a:solidFill>
                <a:ea typeface="Times New Roman" panose="02020603050405020304" pitchFamily="18" charset="0"/>
              </a:rPr>
              <a:t>	входит </a:t>
            </a:r>
            <a:r>
              <a:rPr lang="ru-RU" dirty="0">
                <a:solidFill>
                  <a:schemeClr val="tx1"/>
                </a:solidFill>
                <a:ea typeface="Times New Roman" panose="02020603050405020304" pitchFamily="18" charset="0"/>
              </a:rPr>
              <a:t>в официальный перечень профессиональных заболеваний (приложение к Приказу Минздравсоцразвития РФ от 27.04.2012 </a:t>
            </a:r>
            <a:r>
              <a:rPr lang="ru-RU" dirty="0" smtClean="0">
                <a:solidFill>
                  <a:schemeClr val="tx1"/>
                </a:solidFill>
                <a:ea typeface="Times New Roman" panose="02020603050405020304" pitchFamily="18" charset="0"/>
              </a:rPr>
              <a:t>№417н);</a:t>
            </a:r>
          </a:p>
          <a:p>
            <a:pPr marL="0" lvl="1" indent="0" algn="just">
              <a:lnSpc>
                <a:spcPct val="100000"/>
              </a:lnSpc>
              <a:spcAft>
                <a:spcPts val="0"/>
              </a:spcAft>
              <a:buNone/>
            </a:pPr>
            <a:r>
              <a:rPr lang="ru-RU" dirty="0" smtClean="0">
                <a:solidFill>
                  <a:schemeClr val="tx1"/>
                </a:solidFill>
                <a:ea typeface="Times New Roman" panose="02020603050405020304" pitchFamily="18" charset="0"/>
              </a:rPr>
              <a:t>	официально </a:t>
            </a:r>
            <a:r>
              <a:rPr lang="ru-RU" dirty="0">
                <a:solidFill>
                  <a:schemeClr val="tx1"/>
                </a:solidFill>
                <a:ea typeface="Times New Roman" panose="02020603050405020304" pitchFamily="18" charset="0"/>
              </a:rPr>
              <a:t>диагностировано и расследовано.</a:t>
            </a:r>
          </a:p>
          <a:p>
            <a:pPr marL="201168" lvl="1" indent="0" algn="just">
              <a:lnSpc>
                <a:spcPct val="100000"/>
              </a:lnSpc>
              <a:spcAft>
                <a:spcPts val="0"/>
              </a:spcAft>
              <a:buNone/>
            </a:pPr>
            <a:r>
              <a:rPr lang="ru-RU" dirty="0" smtClean="0">
                <a:solidFill>
                  <a:schemeClr val="tx1"/>
                </a:solidFill>
                <a:ea typeface="Times New Roman" panose="02020603050405020304" pitchFamily="18" charset="0"/>
              </a:rPr>
              <a:t>	Профзаболевания </a:t>
            </a:r>
            <a:r>
              <a:rPr lang="ru-RU" dirty="0">
                <a:solidFill>
                  <a:schemeClr val="tx1"/>
                </a:solidFill>
                <a:ea typeface="Times New Roman" panose="02020603050405020304" pitchFamily="18" charset="0"/>
              </a:rPr>
              <a:t>делятся на острые, то есть возникшие внезапно, в течение одного рабочего дня или смены, и хронические — вызванные длительным воздействием вредных факторов.</a:t>
            </a:r>
            <a:r>
              <a:rPr lang="ru-RU" dirty="0" smtClean="0">
                <a:solidFill>
                  <a:schemeClr val="tx1"/>
                </a:solidFill>
                <a:ea typeface="Times New Roman" panose="02020603050405020304" pitchFamily="18" charset="0"/>
              </a:rPr>
              <a:t> </a:t>
            </a:r>
            <a:endParaRPr lang="ru-RU" dirty="0">
              <a:solidFill>
                <a:schemeClr val="tx1"/>
              </a:solidFill>
              <a:ea typeface="Times New Roman" panose="02020603050405020304" pitchFamily="18" charset="0"/>
            </a:endParaRPr>
          </a:p>
        </p:txBody>
      </p:sp>
      <p:sp>
        <p:nvSpPr>
          <p:cNvPr id="5" name="Прямоугольник 4"/>
          <p:cNvSpPr/>
          <p:nvPr/>
        </p:nvSpPr>
        <p:spPr>
          <a:xfrm>
            <a:off x="663388" y="3935506"/>
            <a:ext cx="10856259" cy="2308324"/>
          </a:xfrm>
          <a:prstGeom prst="rect">
            <a:avLst/>
          </a:prstGeom>
          <a:solidFill>
            <a:schemeClr val="accent2">
              <a:lumMod val="20000"/>
              <a:lumOff val="80000"/>
            </a:schemeClr>
          </a:solidFill>
          <a:ln>
            <a:solidFill>
              <a:schemeClr val="accent1"/>
            </a:solidFill>
          </a:ln>
        </p:spPr>
        <p:txBody>
          <a:bodyPr wrap="square">
            <a:spAutoFit/>
          </a:bodyPr>
          <a:lstStyle/>
          <a:p>
            <a:r>
              <a:rPr lang="ru-RU" dirty="0" smtClean="0"/>
              <a:t>	                    </a:t>
            </a:r>
            <a:r>
              <a:rPr lang="ru-RU" dirty="0" smtClean="0">
                <a:solidFill>
                  <a:schemeClr val="accent1">
                    <a:lumMod val="50000"/>
                  </a:schemeClr>
                </a:solidFill>
              </a:rPr>
              <a:t>В </a:t>
            </a:r>
            <a:r>
              <a:rPr lang="ru-RU" dirty="0">
                <a:solidFill>
                  <a:schemeClr val="accent1">
                    <a:lumMod val="50000"/>
                  </a:schemeClr>
                </a:solidFill>
              </a:rPr>
              <a:t>официальном списке </a:t>
            </a:r>
            <a:r>
              <a:rPr lang="ru-RU" dirty="0" smtClean="0">
                <a:solidFill>
                  <a:schemeClr val="accent1">
                    <a:lumMod val="50000"/>
                  </a:schemeClr>
                </a:solidFill>
              </a:rPr>
              <a:t>профзаболеваний </a:t>
            </a:r>
            <a:r>
              <a:rPr lang="ru-RU" dirty="0">
                <a:solidFill>
                  <a:schemeClr val="accent1">
                    <a:lumMod val="50000"/>
                  </a:schemeClr>
                </a:solidFill>
              </a:rPr>
              <a:t>более 100 позиций, которые разделены </a:t>
            </a:r>
            <a:endParaRPr lang="ru-RU" dirty="0" smtClean="0">
              <a:solidFill>
                <a:schemeClr val="accent1">
                  <a:lumMod val="50000"/>
                </a:schemeClr>
              </a:solidFill>
            </a:endParaRPr>
          </a:p>
          <a:p>
            <a:r>
              <a:rPr lang="ru-RU" dirty="0">
                <a:solidFill>
                  <a:schemeClr val="accent1">
                    <a:lumMod val="50000"/>
                  </a:schemeClr>
                </a:solidFill>
              </a:rPr>
              <a:t> </a:t>
            </a:r>
            <a:r>
              <a:rPr lang="ru-RU" dirty="0" smtClean="0">
                <a:solidFill>
                  <a:schemeClr val="accent1">
                    <a:lumMod val="50000"/>
                  </a:schemeClr>
                </a:solidFill>
              </a:rPr>
              <a:t>                            по </a:t>
            </a:r>
            <a:r>
              <a:rPr lang="ru-RU" dirty="0">
                <a:solidFill>
                  <a:schemeClr val="accent1">
                    <a:lumMod val="50000"/>
                  </a:schemeClr>
                </a:solidFill>
              </a:rPr>
              <a:t>4 основным группам:</a:t>
            </a:r>
          </a:p>
          <a:p>
            <a:endParaRPr lang="ru-RU" dirty="0">
              <a:solidFill>
                <a:schemeClr val="accent1">
                  <a:lumMod val="50000"/>
                </a:schemeClr>
              </a:solidFill>
            </a:endParaRPr>
          </a:p>
          <a:p>
            <a:pPr marL="285750" indent="-285750">
              <a:buFont typeface="Arial" panose="020B0604020202020204" pitchFamily="34" charset="0"/>
              <a:buChar char="•"/>
            </a:pPr>
            <a:r>
              <a:rPr lang="ru-RU" dirty="0">
                <a:solidFill>
                  <a:schemeClr val="accent1">
                    <a:lumMod val="50000"/>
                  </a:schemeClr>
                </a:solidFill>
              </a:rPr>
              <a:t>острые и хронические отравления из-за химических факторов;</a:t>
            </a:r>
          </a:p>
          <a:p>
            <a:pPr marL="285750" indent="-285750">
              <a:buFont typeface="Arial" panose="020B0604020202020204" pitchFamily="34" charset="0"/>
              <a:buChar char="•"/>
            </a:pPr>
            <a:r>
              <a:rPr lang="ru-RU" dirty="0">
                <a:solidFill>
                  <a:schemeClr val="accent1">
                    <a:lumMod val="50000"/>
                  </a:schemeClr>
                </a:solidFill>
              </a:rPr>
              <a:t>ПЗ из-за воздействия физических факторов — излучения, ЭМП, шума и др.;</a:t>
            </a:r>
          </a:p>
          <a:p>
            <a:pPr marL="285750" indent="-285750">
              <a:buFont typeface="Arial" panose="020B0604020202020204" pitchFamily="34" charset="0"/>
              <a:buChar char="•"/>
            </a:pPr>
            <a:r>
              <a:rPr lang="ru-RU" dirty="0">
                <a:solidFill>
                  <a:schemeClr val="accent1">
                    <a:lumMod val="50000"/>
                  </a:schemeClr>
                </a:solidFill>
              </a:rPr>
              <a:t>заболевания, вызываемые биологическими факторами;</a:t>
            </a:r>
          </a:p>
          <a:p>
            <a:pPr marL="285750" indent="-285750">
              <a:buFont typeface="Arial" panose="020B0604020202020204" pitchFamily="34" charset="0"/>
              <a:buChar char="•"/>
            </a:pPr>
            <a:r>
              <a:rPr lang="ru-RU" dirty="0">
                <a:solidFill>
                  <a:schemeClr val="accent1">
                    <a:lumMod val="50000"/>
                  </a:schemeClr>
                </a:solidFill>
              </a:rPr>
              <a:t>связанные с физическими нагрузками и функциональным перенапряжением.</a:t>
            </a:r>
          </a:p>
          <a:p>
            <a:r>
              <a:rPr lang="ru-RU" dirty="0" smtClean="0">
                <a:solidFill>
                  <a:schemeClr val="accent1">
                    <a:lumMod val="50000"/>
                  </a:schemeClr>
                </a:solidFill>
              </a:rPr>
              <a:t>	Перечень </a:t>
            </a:r>
            <a:r>
              <a:rPr lang="ru-RU" dirty="0">
                <a:solidFill>
                  <a:schemeClr val="accent1">
                    <a:lumMod val="50000"/>
                  </a:schemeClr>
                </a:solidFill>
              </a:rPr>
              <a:t>по Приказу № 417н используется для установления диагноза работнику.</a:t>
            </a:r>
          </a:p>
        </p:txBody>
      </p:sp>
      <p:pic>
        <p:nvPicPr>
          <p:cNvPr id="6" name="Рисунок 5"/>
          <p:cNvPicPr>
            <a:picLocks noChangeAspect="1"/>
          </p:cNvPicPr>
          <p:nvPr/>
        </p:nvPicPr>
        <p:blipFill>
          <a:blip r:embed="rId3"/>
          <a:stretch>
            <a:fillRect/>
          </a:stretch>
        </p:blipFill>
        <p:spPr>
          <a:xfrm>
            <a:off x="779929" y="3984812"/>
            <a:ext cx="609600" cy="609600"/>
          </a:xfrm>
          <a:prstGeom prst="rect">
            <a:avLst/>
          </a:prstGeom>
        </p:spPr>
      </p:pic>
    </p:spTree>
    <p:extLst>
      <p:ext uri="{BB962C8B-B14F-4D97-AF65-F5344CB8AC3E}">
        <p14:creationId xmlns:p14="http://schemas.microsoft.com/office/powerpoint/2010/main" val="2027745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277906" y="80682"/>
            <a:ext cx="11627223" cy="6777318"/>
          </a:xfrm>
        </p:spPr>
        <p:txBody>
          <a:bodyPr>
            <a:noAutofit/>
          </a:bodyPr>
          <a:lstStyle/>
          <a:p>
            <a:pPr marL="0" indent="0" algn="just">
              <a:lnSpc>
                <a:spcPct val="120000"/>
              </a:lnSpc>
              <a:spcAft>
                <a:spcPts val="0"/>
              </a:spcAft>
              <a:buNone/>
            </a:pPr>
            <a:r>
              <a:rPr lang="ru-RU" dirty="0" smtClean="0">
                <a:solidFill>
                  <a:schemeClr val="tx1"/>
                </a:solidFill>
                <a:ea typeface="Times New Roman" panose="02020603050405020304" pitchFamily="18" charset="0"/>
              </a:rPr>
              <a:t>	</a:t>
            </a:r>
            <a:r>
              <a:rPr lang="ru-RU" sz="1800" dirty="0" smtClean="0">
                <a:solidFill>
                  <a:schemeClr val="tx1"/>
                </a:solidFill>
                <a:ea typeface="Times New Roman" panose="02020603050405020304" pitchFamily="18" charset="0"/>
              </a:rPr>
              <a:t>Работодатель </a:t>
            </a:r>
            <a:r>
              <a:rPr lang="ru-RU" sz="1800" dirty="0">
                <a:solidFill>
                  <a:schemeClr val="tx1"/>
                </a:solidFill>
                <a:ea typeface="Times New Roman" panose="02020603050405020304" pitchFamily="18" charset="0"/>
              </a:rPr>
              <a:t>обязан вести расследование и учет профессиональных заболеваний лиц, подлежащих обязательному страхованию от «травматизма» (ст. 214 ТК РФ, ч. 1 ст. 5 Федерального закона от 24.07.98 </a:t>
            </a:r>
            <a:r>
              <a:rPr lang="ru-RU" sz="1800" dirty="0" smtClean="0">
                <a:solidFill>
                  <a:schemeClr val="tx1"/>
                </a:solidFill>
                <a:ea typeface="Times New Roman" panose="02020603050405020304" pitchFamily="18" charset="0"/>
              </a:rPr>
              <a:t>№125-ФЗ</a:t>
            </a:r>
            <a:r>
              <a:rPr lang="ru-RU" sz="1800" dirty="0">
                <a:solidFill>
                  <a:schemeClr val="tx1"/>
                </a:solidFill>
                <a:ea typeface="Times New Roman" panose="02020603050405020304" pitchFamily="18" charset="0"/>
              </a:rPr>
              <a:t>). В первую очередь, это касается работников по трудовому договору, включая «</a:t>
            </a:r>
            <a:r>
              <a:rPr lang="ru-RU" sz="1800" dirty="0" err="1">
                <a:solidFill>
                  <a:schemeClr val="tx1"/>
                </a:solidFill>
                <a:ea typeface="Times New Roman" panose="02020603050405020304" pitchFamily="18" charset="0"/>
              </a:rPr>
              <a:t>дистанционщиков</a:t>
            </a:r>
            <a:r>
              <a:rPr lang="ru-RU" sz="1800" dirty="0">
                <a:solidFill>
                  <a:schemeClr val="tx1"/>
                </a:solidFill>
                <a:ea typeface="Times New Roman" panose="02020603050405020304" pitchFamily="18" charset="0"/>
              </a:rPr>
              <a:t>», и сотрудников, временно направленных из другой организации. </a:t>
            </a:r>
            <a:r>
              <a:rPr lang="ru-RU" sz="1800" dirty="0" smtClean="0">
                <a:solidFill>
                  <a:schemeClr val="tx1"/>
                </a:solidFill>
                <a:ea typeface="Times New Roman" panose="02020603050405020304" pitchFamily="18" charset="0"/>
              </a:rPr>
              <a:t>Профзаболевания </a:t>
            </a:r>
            <a:r>
              <a:rPr lang="ru-RU" sz="1800" dirty="0">
                <a:solidFill>
                  <a:schemeClr val="tx1"/>
                </a:solidFill>
                <a:ea typeface="Times New Roman" panose="02020603050405020304" pitchFamily="18" charset="0"/>
              </a:rPr>
              <a:t>лиц по договору ГПХ расследуются только в том случае, если договором с ними установлено условие об уплате за них взносов на «травматизм</a:t>
            </a:r>
            <a:r>
              <a:rPr lang="ru-RU" sz="1800" dirty="0" smtClean="0">
                <a:solidFill>
                  <a:schemeClr val="tx1"/>
                </a:solidFill>
                <a:ea typeface="Times New Roman" panose="02020603050405020304" pitchFamily="18" charset="0"/>
              </a:rPr>
              <a:t>».</a:t>
            </a:r>
            <a:endParaRPr lang="ru-RU" sz="1800" dirty="0">
              <a:solidFill>
                <a:schemeClr val="tx1"/>
              </a:solidFill>
              <a:ea typeface="Times New Roman" panose="02020603050405020304" pitchFamily="18" charset="0"/>
            </a:endParaRPr>
          </a:p>
          <a:p>
            <a:pPr marL="0" indent="0" algn="just">
              <a:lnSpc>
                <a:spcPct val="120000"/>
              </a:lnSpc>
              <a:spcAft>
                <a:spcPts val="0"/>
              </a:spcAft>
              <a:buNone/>
            </a:pPr>
            <a:r>
              <a:rPr lang="ru-RU" sz="1800" dirty="0" smtClean="0">
                <a:solidFill>
                  <a:schemeClr val="tx1"/>
                </a:solidFill>
                <a:ea typeface="Times New Roman" panose="02020603050405020304" pitchFamily="18" charset="0"/>
              </a:rPr>
              <a:t>	Предварительный </a:t>
            </a:r>
            <a:r>
              <a:rPr lang="ru-RU" sz="1800" dirty="0">
                <a:solidFill>
                  <a:schemeClr val="tx1"/>
                </a:solidFill>
                <a:ea typeface="Times New Roman" panose="02020603050405020304" pitchFamily="18" charset="0"/>
              </a:rPr>
              <a:t>диагноз «профессиональное заболевание» устанавливает любое лицензированное медицинское учреждение, куда работник обратится за помощью (</a:t>
            </a:r>
            <a:r>
              <a:rPr lang="ru-RU" sz="1800" dirty="0" smtClean="0">
                <a:solidFill>
                  <a:schemeClr val="tx1"/>
                </a:solidFill>
                <a:ea typeface="Times New Roman" panose="02020603050405020304" pitchFamily="18" charset="0"/>
              </a:rPr>
              <a:t>п.4 </a:t>
            </a:r>
            <a:r>
              <a:rPr lang="ru-RU" sz="1800" dirty="0">
                <a:solidFill>
                  <a:schemeClr val="tx1"/>
                </a:solidFill>
                <a:ea typeface="Times New Roman" panose="02020603050405020304" pitchFamily="18" charset="0"/>
              </a:rPr>
              <a:t>Правил, утвержденных Постановлением Правительства РФ от 05.07.2022 </a:t>
            </a:r>
            <a:r>
              <a:rPr lang="ru-RU" sz="1800" dirty="0" smtClean="0">
                <a:solidFill>
                  <a:schemeClr val="tx1"/>
                </a:solidFill>
                <a:ea typeface="Times New Roman" panose="02020603050405020304" pitchFamily="18" charset="0"/>
              </a:rPr>
              <a:t>№1206</a:t>
            </a:r>
            <a:r>
              <a:rPr lang="ru-RU" sz="1800" dirty="0">
                <a:solidFill>
                  <a:schemeClr val="tx1"/>
                </a:solidFill>
                <a:ea typeface="Times New Roman" panose="02020603050405020304" pitchFamily="18" charset="0"/>
              </a:rPr>
              <a:t>). До 1 марта 2023 года это могли сделать только поликлиники по месту жительства или прикрепления гражданина.</a:t>
            </a:r>
          </a:p>
          <a:p>
            <a:pPr marL="0" indent="0" algn="just">
              <a:lnSpc>
                <a:spcPct val="120000"/>
              </a:lnSpc>
              <a:spcAft>
                <a:spcPts val="0"/>
              </a:spcAft>
              <a:buNone/>
            </a:pPr>
            <a:r>
              <a:rPr lang="ru-RU" sz="1800" dirty="0" smtClean="0">
                <a:solidFill>
                  <a:schemeClr val="tx1"/>
                </a:solidFill>
                <a:ea typeface="Times New Roman" panose="02020603050405020304" pitchFamily="18" charset="0"/>
              </a:rPr>
              <a:t>	Медицинская </a:t>
            </a:r>
            <a:r>
              <a:rPr lang="ru-RU" sz="1800" dirty="0">
                <a:solidFill>
                  <a:schemeClr val="tx1"/>
                </a:solidFill>
                <a:ea typeface="Times New Roman" panose="02020603050405020304" pitchFamily="18" charset="0"/>
              </a:rPr>
              <a:t>организация при подозрении на профессиональное заболевание направляет извещение об установлении предварительного диагноза в территориальное управление </a:t>
            </a:r>
            <a:r>
              <a:rPr lang="ru-RU" sz="1800" dirty="0" err="1">
                <a:solidFill>
                  <a:schemeClr val="tx1"/>
                </a:solidFill>
                <a:ea typeface="Times New Roman" panose="02020603050405020304" pitchFamily="18" charset="0"/>
              </a:rPr>
              <a:t>Роспотребнадзора</a:t>
            </a:r>
            <a:r>
              <a:rPr lang="ru-RU" sz="1800" dirty="0">
                <a:solidFill>
                  <a:schemeClr val="tx1"/>
                </a:solidFill>
                <a:ea typeface="Times New Roman" panose="02020603050405020304" pitchFamily="18" charset="0"/>
              </a:rPr>
              <a:t> </a:t>
            </a:r>
            <a:r>
              <a:rPr lang="ru-RU" sz="1800" dirty="0" smtClean="0">
                <a:solidFill>
                  <a:schemeClr val="tx1"/>
                </a:solidFill>
                <a:ea typeface="Times New Roman" panose="02020603050405020304" pitchFamily="18" charset="0"/>
              </a:rPr>
              <a:t>и </a:t>
            </a:r>
            <a:r>
              <a:rPr lang="ru-RU" sz="1800" dirty="0">
                <a:solidFill>
                  <a:schemeClr val="tx1"/>
                </a:solidFill>
                <a:ea typeface="Times New Roman" panose="02020603050405020304" pitchFamily="18" charset="0"/>
              </a:rPr>
              <a:t>сообщение работодателю</a:t>
            </a:r>
            <a:r>
              <a:rPr lang="ru-RU" sz="1800" dirty="0" smtClean="0">
                <a:solidFill>
                  <a:schemeClr val="tx1"/>
                </a:solidFill>
                <a:ea typeface="Times New Roman" panose="02020603050405020304" pitchFamily="18" charset="0"/>
              </a:rPr>
              <a:t>:</a:t>
            </a:r>
            <a:endParaRPr lang="ru-RU" sz="1800" dirty="0">
              <a:solidFill>
                <a:schemeClr val="tx1"/>
              </a:solidFill>
              <a:ea typeface="Times New Roman" panose="02020603050405020304" pitchFamily="18" charset="0"/>
            </a:endParaRPr>
          </a:p>
          <a:p>
            <a:pPr marL="0" indent="0" algn="just">
              <a:lnSpc>
                <a:spcPct val="120000"/>
              </a:lnSpc>
              <a:spcBef>
                <a:spcPts val="600"/>
              </a:spcBef>
              <a:spcAft>
                <a:spcPts val="0"/>
              </a:spcAft>
              <a:buNone/>
            </a:pPr>
            <a:r>
              <a:rPr lang="ru-RU" sz="1800" dirty="0" smtClean="0">
                <a:solidFill>
                  <a:schemeClr val="tx1"/>
                </a:solidFill>
                <a:ea typeface="Times New Roman" panose="02020603050405020304" pitchFamily="18" charset="0"/>
              </a:rPr>
              <a:t>	в </a:t>
            </a:r>
            <a:r>
              <a:rPr lang="ru-RU" sz="1800" dirty="0">
                <a:solidFill>
                  <a:schemeClr val="tx1"/>
                </a:solidFill>
                <a:ea typeface="Times New Roman" panose="02020603050405020304" pitchFamily="18" charset="0"/>
              </a:rPr>
              <a:t>течение суток — при остром ПЗ (п. 4 Правил № 1206);</a:t>
            </a:r>
          </a:p>
          <a:p>
            <a:pPr marL="0" indent="0" algn="just">
              <a:lnSpc>
                <a:spcPct val="120000"/>
              </a:lnSpc>
              <a:spcBef>
                <a:spcPts val="600"/>
              </a:spcBef>
              <a:spcAft>
                <a:spcPts val="0"/>
              </a:spcAft>
              <a:buNone/>
            </a:pPr>
            <a:r>
              <a:rPr lang="ru-RU" sz="1800" dirty="0" smtClean="0">
                <a:solidFill>
                  <a:schemeClr val="tx1"/>
                </a:solidFill>
                <a:ea typeface="Times New Roman" panose="02020603050405020304" pitchFamily="18" charset="0"/>
              </a:rPr>
              <a:t>	в </a:t>
            </a:r>
            <a:r>
              <a:rPr lang="ru-RU" sz="1800" dirty="0">
                <a:solidFill>
                  <a:schemeClr val="tx1"/>
                </a:solidFill>
                <a:ea typeface="Times New Roman" panose="02020603050405020304" pitchFamily="18" charset="0"/>
              </a:rPr>
              <a:t>течение трёх дней — при хроническом заболевании (п. 8 Правил № 1206).</a:t>
            </a:r>
          </a:p>
          <a:p>
            <a:pPr marL="0" indent="0" algn="just">
              <a:lnSpc>
                <a:spcPct val="120000"/>
              </a:lnSpc>
              <a:spcAft>
                <a:spcPts val="0"/>
              </a:spcAft>
              <a:buNone/>
            </a:pPr>
            <a:r>
              <a:rPr lang="ru-RU" sz="1800" dirty="0" smtClean="0">
                <a:solidFill>
                  <a:schemeClr val="tx1"/>
                </a:solidFill>
                <a:ea typeface="Times New Roman" panose="02020603050405020304" pitchFamily="18" charset="0"/>
              </a:rPr>
              <a:t>	С </a:t>
            </a:r>
            <a:r>
              <a:rPr lang="ru-RU" sz="1800" dirty="0">
                <a:solidFill>
                  <a:schemeClr val="tx1"/>
                </a:solidFill>
                <a:ea typeface="Times New Roman" panose="02020603050405020304" pitchFamily="18" charset="0"/>
              </a:rPr>
              <a:t>даты отправки сообщений о предварительном диагнозе начинается сбор документов для проведения экспертизы работника в Центре профессиональной патологии — специализированном медицинском учреждении, у которого есть лицензия на экспертизу связи заболевания с профессией.</a:t>
            </a:r>
            <a:endParaRPr lang="ru-RU" sz="1800" dirty="0">
              <a:solidFill>
                <a:schemeClr val="tx1"/>
              </a:solidFill>
              <a:ea typeface="Times New Roman" panose="02020603050405020304" pitchFamily="18" charset="0"/>
            </a:endParaRPr>
          </a:p>
          <a:p>
            <a:pPr algn="just">
              <a:spcAft>
                <a:spcPts val="0"/>
              </a:spcAft>
            </a:pPr>
            <a:r>
              <a:rPr lang="ru-RU" sz="1800" dirty="0" smtClean="0">
                <a:solidFill>
                  <a:schemeClr val="tx1"/>
                </a:solidFill>
                <a:ea typeface="Times New Roman" panose="02020603050405020304" pitchFamily="18" charset="0"/>
              </a:rPr>
              <a:t> </a:t>
            </a:r>
            <a:endParaRPr lang="ru-RU" sz="1800" dirty="0">
              <a:solidFill>
                <a:schemeClr val="tx1"/>
              </a:solidFill>
              <a:ea typeface="Times New Roman" panose="02020603050405020304" pitchFamily="18" charset="0"/>
            </a:endParaRPr>
          </a:p>
          <a:p>
            <a:endParaRPr lang="ru-RU" sz="1800" dirty="0">
              <a:solidFill>
                <a:schemeClr val="tx1"/>
              </a:solidFill>
            </a:endParaRPr>
          </a:p>
        </p:txBody>
      </p:sp>
    </p:spTree>
    <p:extLst>
      <p:ext uri="{BB962C8B-B14F-4D97-AF65-F5344CB8AC3E}">
        <p14:creationId xmlns:p14="http://schemas.microsoft.com/office/powerpoint/2010/main" val="4355810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 y="80683"/>
            <a:ext cx="11887200" cy="457200"/>
          </a:xfrm>
          <a:solidFill>
            <a:schemeClr val="accent3">
              <a:lumMod val="20000"/>
              <a:lumOff val="80000"/>
            </a:schemeClr>
          </a:solidFill>
          <a:ln>
            <a:solidFill>
              <a:srgbClr val="0070C0"/>
            </a:solidFill>
          </a:ln>
        </p:spPr>
        <p:txBody>
          <a:bodyPr>
            <a:normAutofit/>
          </a:bodyPr>
          <a:lstStyle/>
          <a:p>
            <a:pPr algn="ctr"/>
            <a:r>
              <a:rPr lang="ru-RU" sz="2800" b="1" dirty="0">
                <a:latin typeface="+mn-lt"/>
                <a:ea typeface="Times New Roman" panose="02020603050405020304" pitchFamily="18" charset="0"/>
              </a:rPr>
              <a:t>Шаг 2. Подготовка документов для экспертизы</a:t>
            </a:r>
            <a:endParaRPr lang="ru-RU" sz="2800" dirty="0">
              <a:latin typeface="+mn-lt"/>
            </a:endParaRPr>
          </a:p>
        </p:txBody>
      </p:sp>
      <p:sp>
        <p:nvSpPr>
          <p:cNvPr id="3" name="Объект 2"/>
          <p:cNvSpPr>
            <a:spLocks noGrp="1"/>
          </p:cNvSpPr>
          <p:nvPr>
            <p:ph idx="1"/>
          </p:nvPr>
        </p:nvSpPr>
        <p:spPr>
          <a:xfrm>
            <a:off x="528918" y="950258"/>
            <a:ext cx="11297772" cy="5804088"/>
          </a:xfrm>
        </p:spPr>
        <p:txBody>
          <a:bodyPr>
            <a:normAutofit fontScale="77500" lnSpcReduction="20000"/>
          </a:bodyPr>
          <a:lstStyle/>
          <a:p>
            <a:pPr marL="0" indent="0" algn="just">
              <a:lnSpc>
                <a:spcPct val="120000"/>
              </a:lnSpc>
              <a:spcAft>
                <a:spcPts val="0"/>
              </a:spcAft>
              <a:buNone/>
            </a:pPr>
            <a:r>
              <a:rPr lang="ru-RU" sz="3800" dirty="0" smtClean="0">
                <a:latin typeface="Times New Roman" panose="02020603050405020304" pitchFamily="18" charset="0"/>
                <a:ea typeface="Times New Roman" panose="02020603050405020304" pitchFamily="18" charset="0"/>
              </a:rPr>
              <a:t>	</a:t>
            </a:r>
            <a:r>
              <a:rPr lang="ru-RU" sz="2600" dirty="0">
                <a:ea typeface="Times New Roman" panose="02020603050405020304" pitchFamily="18" charset="0"/>
              </a:rPr>
              <a:t>Основой для установления связи между заболеванием работника и его профессиональной деятельностью будет санитарно-гигиеническая характеристика его условий труда (приложение 2 к Приказу Минздрава России от 28.05.2001 № 176). Документ готовится центром госсанэпиднадзора по информации от работодателя, в том числе</a:t>
            </a:r>
            <a:r>
              <a:rPr lang="ru-RU" sz="2600" dirty="0" smtClean="0">
                <a:ea typeface="Times New Roman" panose="02020603050405020304" pitchFamily="18" charset="0"/>
              </a:rPr>
              <a:t>:</a:t>
            </a:r>
            <a:endParaRPr lang="ru-RU" sz="2600" dirty="0">
              <a:ea typeface="Times New Roman" panose="02020603050405020304" pitchFamily="18" charset="0"/>
            </a:endParaRPr>
          </a:p>
          <a:p>
            <a:pPr marL="0" indent="0" algn="just">
              <a:lnSpc>
                <a:spcPct val="120000"/>
              </a:lnSpc>
              <a:spcAft>
                <a:spcPts val="0"/>
              </a:spcAft>
              <a:buNone/>
            </a:pPr>
            <a:r>
              <a:rPr lang="ru-RU" sz="2600" dirty="0" smtClean="0">
                <a:ea typeface="Times New Roman" panose="02020603050405020304" pitchFamily="18" charset="0"/>
              </a:rPr>
              <a:t>	результатам </a:t>
            </a:r>
            <a:r>
              <a:rPr lang="ru-RU" sz="2600" dirty="0">
                <a:ea typeface="Times New Roman" panose="02020603050405020304" pitchFamily="18" charset="0"/>
              </a:rPr>
              <a:t>специальной оценки условий труда (СОУТ);</a:t>
            </a:r>
          </a:p>
          <a:p>
            <a:pPr marL="0" indent="0" algn="just">
              <a:lnSpc>
                <a:spcPct val="120000"/>
              </a:lnSpc>
              <a:spcAft>
                <a:spcPts val="0"/>
              </a:spcAft>
              <a:buNone/>
            </a:pPr>
            <a:r>
              <a:rPr lang="ru-RU" sz="2600" dirty="0" smtClean="0">
                <a:ea typeface="Times New Roman" panose="02020603050405020304" pitchFamily="18" charset="0"/>
              </a:rPr>
              <a:t>	данным </a:t>
            </a:r>
            <a:r>
              <a:rPr lang="ru-RU" sz="2600" dirty="0">
                <a:ea typeface="Times New Roman" panose="02020603050405020304" pitchFamily="18" charset="0"/>
              </a:rPr>
              <a:t>медосмотров работника;</a:t>
            </a:r>
          </a:p>
          <a:p>
            <a:pPr marL="0" indent="0" algn="just">
              <a:lnSpc>
                <a:spcPct val="120000"/>
              </a:lnSpc>
              <a:spcAft>
                <a:spcPts val="0"/>
              </a:spcAft>
              <a:buNone/>
            </a:pPr>
            <a:r>
              <a:rPr lang="ru-RU" sz="2600" dirty="0" smtClean="0">
                <a:ea typeface="Times New Roman" panose="02020603050405020304" pitchFamily="18" charset="0"/>
              </a:rPr>
              <a:t>	результатам </a:t>
            </a:r>
            <a:r>
              <a:rPr lang="ru-RU" sz="2600" dirty="0">
                <a:ea typeface="Times New Roman" panose="02020603050405020304" pitchFamily="18" charset="0"/>
              </a:rPr>
              <a:t>производственного контроля (СП 2.1.3678-20).</a:t>
            </a:r>
          </a:p>
          <a:p>
            <a:pPr marL="0" indent="0" algn="just">
              <a:lnSpc>
                <a:spcPct val="120000"/>
              </a:lnSpc>
              <a:spcAft>
                <a:spcPts val="0"/>
              </a:spcAft>
              <a:buNone/>
            </a:pPr>
            <a:r>
              <a:rPr lang="ru-RU" sz="2600" dirty="0" smtClean="0">
                <a:ea typeface="Times New Roman" panose="02020603050405020304" pitchFamily="18" charset="0"/>
              </a:rPr>
              <a:t>	На </a:t>
            </a:r>
            <a:r>
              <a:rPr lang="ru-RU" sz="2600" dirty="0">
                <a:ea typeface="Times New Roman" panose="02020603050405020304" pitchFamily="18" charset="0"/>
              </a:rPr>
              <a:t>подготовку данных для санэпиднадзора у работодателя есть сутки при остром </a:t>
            </a:r>
            <a:r>
              <a:rPr lang="ru-RU" sz="2600" dirty="0" smtClean="0">
                <a:ea typeface="Times New Roman" panose="02020603050405020304" pitchFamily="18" charset="0"/>
              </a:rPr>
              <a:t>профзаболевании и </a:t>
            </a:r>
            <a:r>
              <a:rPr lang="ru-RU" sz="2600" dirty="0">
                <a:ea typeface="Times New Roman" panose="02020603050405020304" pitchFamily="18" charset="0"/>
              </a:rPr>
              <a:t>семь рабочих дней при хроническом профзаболевании (п. 4 и 9 Правил № 1206). Сроки считаются со следующего дня после получения сообщения от медучреждения</a:t>
            </a:r>
            <a:r>
              <a:rPr lang="ru-RU" sz="2600" dirty="0" smtClean="0">
                <a:ea typeface="Times New Roman" panose="02020603050405020304" pitchFamily="18" charset="0"/>
              </a:rPr>
              <a:t>.</a:t>
            </a:r>
            <a:endParaRPr lang="ru-RU" sz="2600" dirty="0">
              <a:ea typeface="Times New Roman" panose="02020603050405020304" pitchFamily="18" charset="0"/>
            </a:endParaRPr>
          </a:p>
          <a:p>
            <a:pPr marL="0" indent="0" algn="just">
              <a:lnSpc>
                <a:spcPct val="120000"/>
              </a:lnSpc>
              <a:spcAft>
                <a:spcPts val="0"/>
              </a:spcAft>
              <a:buNone/>
            </a:pPr>
            <a:r>
              <a:rPr lang="ru-RU" sz="2600" dirty="0" smtClean="0">
                <a:ea typeface="Times New Roman" panose="02020603050405020304" pitchFamily="18" charset="0"/>
              </a:rPr>
              <a:t>	Центр </a:t>
            </a:r>
            <a:r>
              <a:rPr lang="ru-RU" sz="2600" dirty="0">
                <a:ea typeface="Times New Roman" panose="02020603050405020304" pitchFamily="18" charset="0"/>
              </a:rPr>
              <a:t>госсанэпиднадзора может организовать проведение лабораторных исследований на рабочем месте работника, опрашивать самого заболевшего и его коллег. Руководитель компании должен быть к этому готов.</a:t>
            </a:r>
            <a:endParaRPr lang="ru-RU" sz="2600" dirty="0">
              <a:ea typeface="Times New Roman" panose="02020603050405020304" pitchFamily="18" charset="0"/>
            </a:endParaRPr>
          </a:p>
          <a:p>
            <a:pPr algn="just">
              <a:spcAft>
                <a:spcPts val="0"/>
              </a:spcAft>
            </a:pPr>
            <a:r>
              <a:rPr lang="ru-RU" sz="2600" dirty="0" smtClean="0">
                <a:ea typeface="Times New Roman" panose="02020603050405020304" pitchFamily="18" charset="0"/>
              </a:rPr>
              <a:t> </a:t>
            </a:r>
            <a:endParaRPr lang="ru-RU" sz="2600" dirty="0">
              <a:ea typeface="Times New Roman" panose="02020603050405020304" pitchFamily="18" charset="0"/>
            </a:endParaRPr>
          </a:p>
          <a:p>
            <a:endParaRPr lang="ru-RU" dirty="0"/>
          </a:p>
        </p:txBody>
      </p:sp>
    </p:spTree>
    <p:extLst>
      <p:ext uri="{BB962C8B-B14F-4D97-AF65-F5344CB8AC3E}">
        <p14:creationId xmlns:p14="http://schemas.microsoft.com/office/powerpoint/2010/main" val="116771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3769"/>
            <a:ext cx="11241742" cy="6508505"/>
          </a:xfrm>
        </p:spPr>
        <p:txBody>
          <a:bodyPr>
            <a:normAutofit/>
          </a:bodyPr>
          <a:lstStyle/>
          <a:p>
            <a:pPr marL="0" indent="0" algn="just">
              <a:lnSpc>
                <a:spcPct val="120000"/>
              </a:lnSpc>
              <a:spcAft>
                <a:spcPts val="0"/>
              </a:spcAft>
              <a:buNone/>
            </a:pPr>
            <a:r>
              <a:rPr lang="ru-RU" dirty="0" smtClean="0">
                <a:latin typeface="Times New Roman" panose="02020603050405020304" pitchFamily="18" charset="0"/>
                <a:ea typeface="Times New Roman" panose="02020603050405020304" pitchFamily="18" charset="0"/>
              </a:rPr>
              <a:t>	</a:t>
            </a:r>
            <a:r>
              <a:rPr lang="ru-RU" dirty="0">
                <a:solidFill>
                  <a:schemeClr val="tx1"/>
                </a:solidFill>
                <a:ea typeface="Times New Roman" panose="02020603050405020304" pitchFamily="18" charset="0"/>
              </a:rPr>
              <a:t>На подготовку санитарно-гигиенической характеристики отводится две недели (п. 5 и 9 Правил № 1206). Работник или работодатель могут не согласиться с ее содержанием. Их письменные возражения будут рассмотрены в индивидуальном порядке комиссией по расследованию профзаболевания.</a:t>
            </a:r>
            <a:endParaRPr lang="ru-RU" sz="24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u-RU" dirty="0" smtClean="0">
                <a:solidFill>
                  <a:schemeClr val="tx1"/>
                </a:solidFill>
                <a:latin typeface="Times New Roman" panose="02020603050405020304" pitchFamily="18" charset="0"/>
                <a:ea typeface="Times New Roman" panose="02020603050405020304" pitchFamily="18" charset="0"/>
              </a:rPr>
              <a:t> </a:t>
            </a:r>
            <a:endParaRPr lang="ru-RU" sz="1800" dirty="0">
              <a:solidFill>
                <a:schemeClr val="tx1"/>
              </a:solidFill>
              <a:latin typeface="Times New Roman" panose="02020603050405020304" pitchFamily="18" charset="0"/>
              <a:ea typeface="Times New Roman" panose="02020603050405020304" pitchFamily="18" charset="0"/>
            </a:endParaRPr>
          </a:p>
          <a:p>
            <a:endParaRPr lang="ru-RU" dirty="0" smtClean="0">
              <a:solidFill>
                <a:schemeClr val="tx1"/>
              </a:solidFill>
            </a:endParaRPr>
          </a:p>
          <a:p>
            <a:endParaRPr lang="ru-RU" dirty="0">
              <a:solidFill>
                <a:schemeClr val="tx1"/>
              </a:solidFill>
            </a:endParaRPr>
          </a:p>
          <a:p>
            <a:endParaRPr lang="ru-RU" dirty="0" smtClean="0">
              <a:solidFill>
                <a:schemeClr val="tx1"/>
              </a:solidFill>
            </a:endParaRPr>
          </a:p>
          <a:p>
            <a:pPr marL="0" indent="0">
              <a:spcBef>
                <a:spcPts val="600"/>
              </a:spcBef>
              <a:spcAft>
                <a:spcPts val="0"/>
              </a:spcAft>
              <a:buNone/>
            </a:pPr>
            <a:endParaRPr lang="ru-RU" dirty="0" smtClean="0">
              <a:solidFill>
                <a:schemeClr val="tx1"/>
              </a:solidFill>
            </a:endParaRPr>
          </a:p>
          <a:p>
            <a:pPr marL="0" indent="0" algn="just">
              <a:lnSpc>
                <a:spcPct val="150000"/>
              </a:lnSpc>
              <a:spcBef>
                <a:spcPts val="600"/>
              </a:spcBef>
              <a:spcAft>
                <a:spcPts val="0"/>
              </a:spcAft>
              <a:buNone/>
            </a:pPr>
            <a:r>
              <a:rPr lang="ru-RU" dirty="0">
                <a:solidFill>
                  <a:schemeClr val="tx1"/>
                </a:solidFill>
              </a:rPr>
              <a:t>	</a:t>
            </a:r>
            <a:r>
              <a:rPr lang="ru-RU" dirty="0" smtClean="0">
                <a:solidFill>
                  <a:schemeClr val="tx1"/>
                </a:solidFill>
              </a:rPr>
              <a:t>Санитарно-гигиеническая </a:t>
            </a:r>
            <a:r>
              <a:rPr lang="ru-RU" dirty="0">
                <a:solidFill>
                  <a:schemeClr val="tx1"/>
                </a:solidFill>
              </a:rPr>
              <a:t>характеристика направляется в медучреждение, </a:t>
            </a:r>
            <a:r>
              <a:rPr lang="ru-RU" dirty="0" smtClean="0">
                <a:solidFill>
                  <a:schemeClr val="tx1"/>
                </a:solidFill>
              </a:rPr>
              <a:t>поставившее предварительный </a:t>
            </a:r>
            <a:r>
              <a:rPr lang="ru-RU" dirty="0">
                <a:solidFill>
                  <a:schemeClr val="tx1"/>
                </a:solidFill>
              </a:rPr>
              <a:t>диагноз, для подготовки окончательного комплекта документов для экспертизы.</a:t>
            </a:r>
            <a:endParaRPr lang="ru-RU" dirty="0">
              <a:solidFill>
                <a:schemeClr val="tx1"/>
              </a:solidFill>
            </a:endParaRPr>
          </a:p>
        </p:txBody>
      </p:sp>
      <p:sp>
        <p:nvSpPr>
          <p:cNvPr id="6" name="Прямоугольник 5"/>
          <p:cNvSpPr/>
          <p:nvPr/>
        </p:nvSpPr>
        <p:spPr>
          <a:xfrm>
            <a:off x="591671" y="2240832"/>
            <a:ext cx="10972800" cy="1077218"/>
          </a:xfrm>
          <a:prstGeom prst="rect">
            <a:avLst/>
          </a:prstGeom>
          <a:solidFill>
            <a:schemeClr val="accent2">
              <a:lumMod val="20000"/>
              <a:lumOff val="80000"/>
            </a:schemeClr>
          </a:solidFill>
          <a:ln>
            <a:solidFill>
              <a:schemeClr val="accent1"/>
            </a:solidFill>
          </a:ln>
        </p:spPr>
        <p:txBody>
          <a:bodyPr wrap="square">
            <a:spAutoFit/>
          </a:bodyPr>
          <a:lstStyle/>
          <a:p>
            <a:pPr marL="468000">
              <a:spcBef>
                <a:spcPts val="600"/>
              </a:spcBef>
            </a:pPr>
            <a:r>
              <a:rPr lang="ru-RU" dirty="0" smtClean="0"/>
              <a:t>        Если </a:t>
            </a:r>
            <a:r>
              <a:rPr lang="ru-RU" dirty="0"/>
              <a:t>санэпиднадзор установит, что работник трудился во вредных или опасных условиях </a:t>
            </a:r>
            <a:r>
              <a:rPr lang="ru-RU" dirty="0" smtClean="0"/>
              <a:t>на</a:t>
            </a:r>
          </a:p>
          <a:p>
            <a:pPr marL="468000">
              <a:spcBef>
                <a:spcPts val="600"/>
              </a:spcBef>
            </a:pPr>
            <a:r>
              <a:rPr lang="ru-RU" dirty="0" smtClean="0"/>
              <a:t>        предыдущих </a:t>
            </a:r>
            <a:r>
              <a:rPr lang="ru-RU" dirty="0"/>
              <a:t>местах работы, он отразит это в санитарно-гигиенической характеристике (п. 6 Правил </a:t>
            </a:r>
            <a:endParaRPr lang="ru-RU" dirty="0" smtClean="0"/>
          </a:p>
          <a:p>
            <a:pPr marL="468000">
              <a:spcBef>
                <a:spcPts val="600"/>
              </a:spcBef>
            </a:pPr>
            <a:r>
              <a:rPr lang="ru-RU" dirty="0"/>
              <a:t> </a:t>
            </a:r>
            <a:r>
              <a:rPr lang="ru-RU" dirty="0" smtClean="0"/>
              <a:t>       № </a:t>
            </a:r>
            <a:r>
              <a:rPr lang="ru-RU" dirty="0"/>
              <a:t>1206). От этого факта зависит, кто будет участвовать в расследовании </a:t>
            </a:r>
            <a:r>
              <a:rPr lang="ru-RU" dirty="0" smtClean="0"/>
              <a:t>профзаболевания.</a:t>
            </a:r>
            <a:endParaRPr lang="ru-RU" dirty="0"/>
          </a:p>
        </p:txBody>
      </p:sp>
      <p:pic>
        <p:nvPicPr>
          <p:cNvPr id="7" name="Рисунок 6"/>
          <p:cNvPicPr>
            <a:picLocks noChangeAspect="1"/>
          </p:cNvPicPr>
          <p:nvPr/>
        </p:nvPicPr>
        <p:blipFill>
          <a:blip r:embed="rId2"/>
          <a:stretch>
            <a:fillRect/>
          </a:stretch>
        </p:blipFill>
        <p:spPr>
          <a:xfrm>
            <a:off x="740105" y="2366338"/>
            <a:ext cx="609653" cy="609653"/>
          </a:xfrm>
          <a:prstGeom prst="rect">
            <a:avLst/>
          </a:prstGeom>
        </p:spPr>
      </p:pic>
    </p:spTree>
    <p:extLst>
      <p:ext uri="{BB962C8B-B14F-4D97-AF65-F5344CB8AC3E}">
        <p14:creationId xmlns:p14="http://schemas.microsoft.com/office/powerpoint/2010/main" val="1912414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50" y="95251"/>
            <a:ext cx="11887200" cy="447674"/>
          </a:xfrm>
          <a:solidFill>
            <a:schemeClr val="accent3">
              <a:lumMod val="20000"/>
              <a:lumOff val="80000"/>
            </a:schemeClr>
          </a:solidFill>
          <a:ln>
            <a:solidFill>
              <a:srgbClr val="0070C0"/>
            </a:solidFill>
          </a:ln>
        </p:spPr>
        <p:txBody>
          <a:bodyPr>
            <a:normAutofit/>
          </a:bodyPr>
          <a:lstStyle/>
          <a:p>
            <a:pPr algn="ctr"/>
            <a:r>
              <a:rPr lang="ru-RU" sz="2400" b="1" i="1" dirty="0">
                <a:latin typeface="+mn-lt"/>
                <a:ea typeface="Times New Roman" panose="02020603050405020304" pitchFamily="18" charset="0"/>
              </a:rPr>
              <a:t> </a:t>
            </a:r>
            <a:r>
              <a:rPr lang="ru-RU" sz="2500" b="1" dirty="0">
                <a:latin typeface="+mn-lt"/>
                <a:ea typeface="Times New Roman" panose="02020603050405020304" pitchFamily="18" charset="0"/>
              </a:rPr>
              <a:t>Шаг 3. Экспертиза работника в Центре </a:t>
            </a:r>
            <a:r>
              <a:rPr lang="ru-RU" sz="2500" b="1" dirty="0" err="1">
                <a:latin typeface="+mn-lt"/>
                <a:ea typeface="Times New Roman" panose="02020603050405020304" pitchFamily="18" charset="0"/>
              </a:rPr>
              <a:t>профпатологии</a:t>
            </a:r>
            <a:endParaRPr lang="ru-RU" sz="2500" dirty="0">
              <a:latin typeface="+mn-lt"/>
            </a:endParaRPr>
          </a:p>
        </p:txBody>
      </p:sp>
      <p:sp>
        <p:nvSpPr>
          <p:cNvPr id="3" name="Объект 2"/>
          <p:cNvSpPr>
            <a:spLocks noGrp="1"/>
          </p:cNvSpPr>
          <p:nvPr>
            <p:ph idx="1"/>
          </p:nvPr>
        </p:nvSpPr>
        <p:spPr>
          <a:xfrm>
            <a:off x="266700" y="542925"/>
            <a:ext cx="11558954" cy="6315075"/>
          </a:xfrm>
        </p:spPr>
        <p:txBody>
          <a:bodyPr>
            <a:normAutofit fontScale="70000" lnSpcReduction="20000"/>
          </a:bodyPr>
          <a:lstStyle/>
          <a:p>
            <a:pPr marL="0" indent="0" algn="just">
              <a:lnSpc>
                <a:spcPct val="120000"/>
              </a:lnSpc>
              <a:spcBef>
                <a:spcPts val="600"/>
              </a:spcBef>
              <a:spcAft>
                <a:spcPts val="0"/>
              </a:spcAft>
              <a:buNone/>
            </a:pPr>
            <a:r>
              <a:rPr lang="ru-RU" sz="2600" dirty="0" smtClean="0">
                <a:latin typeface="Times New Roman" panose="02020603050405020304" pitchFamily="18" charset="0"/>
                <a:ea typeface="Times New Roman" panose="02020603050405020304" pitchFamily="18" charset="0"/>
              </a:rPr>
              <a:t>	</a:t>
            </a:r>
            <a:endParaRPr lang="ru-RU" sz="3500" dirty="0">
              <a:latin typeface="Times New Roman" panose="02020603050405020304" pitchFamily="18" charset="0"/>
              <a:ea typeface="Times New Roman" panose="02020603050405020304" pitchFamily="18" charset="0"/>
            </a:endParaRPr>
          </a:p>
          <a:p>
            <a:pPr algn="just">
              <a:lnSpc>
                <a:spcPct val="120000"/>
              </a:lnSpc>
              <a:spcAft>
                <a:spcPts val="0"/>
              </a:spcAft>
            </a:pPr>
            <a:r>
              <a:rPr lang="ru-RU" sz="3500" dirty="0" smtClean="0">
                <a:latin typeface="Times New Roman" panose="02020603050405020304" pitchFamily="18" charset="0"/>
                <a:ea typeface="Times New Roman" panose="02020603050405020304" pitchFamily="18" charset="0"/>
              </a:rPr>
              <a:t> </a:t>
            </a:r>
            <a:r>
              <a:rPr lang="ru-RU" sz="3500" dirty="0" smtClean="0">
                <a:latin typeface="Times New Roman" panose="02020603050405020304" pitchFamily="18" charset="0"/>
                <a:ea typeface="Times New Roman" panose="02020603050405020304" pitchFamily="18" charset="0"/>
              </a:rPr>
              <a:t>	</a:t>
            </a:r>
            <a:r>
              <a:rPr lang="ru-RU" sz="3200" dirty="0" smtClean="0">
                <a:ea typeface="Times New Roman" panose="02020603050405020304" pitchFamily="18" charset="0"/>
              </a:rPr>
              <a:t>Диагноз </a:t>
            </a:r>
            <a:r>
              <a:rPr lang="ru-RU" sz="3200" dirty="0">
                <a:ea typeface="Times New Roman" panose="02020603050405020304" pitchFamily="18" charset="0"/>
              </a:rPr>
              <a:t>медучреждения должен быть подтвержден в специализированном экспертном центре. С 1 марта 2023 года экспертиза проводится и при остром профессиональном заболевании. Ранее это было обязательно только для хронической </a:t>
            </a:r>
            <a:r>
              <a:rPr lang="ru-RU" sz="3200" dirty="0" smtClean="0">
                <a:ea typeface="Times New Roman" panose="02020603050405020304" pitchFamily="18" charset="0"/>
              </a:rPr>
              <a:t>патологии.</a:t>
            </a:r>
          </a:p>
          <a:p>
            <a:pPr marL="201168" lvl="1" indent="0" algn="just">
              <a:lnSpc>
                <a:spcPct val="120000"/>
              </a:lnSpc>
              <a:spcAft>
                <a:spcPts val="0"/>
              </a:spcAft>
              <a:buNone/>
            </a:pPr>
            <a:r>
              <a:rPr lang="ru-RU" sz="3200" dirty="0">
                <a:ea typeface="Times New Roman" panose="02020603050405020304" pitchFamily="18" charset="0"/>
              </a:rPr>
              <a:t>	</a:t>
            </a:r>
            <a:r>
              <a:rPr lang="ru-RU" sz="3200" dirty="0" smtClean="0">
                <a:ea typeface="Times New Roman" panose="02020603050405020304" pitchFamily="18" charset="0"/>
              </a:rPr>
              <a:t>При </a:t>
            </a:r>
            <a:r>
              <a:rPr lang="ru-RU" sz="3200" dirty="0">
                <a:ea typeface="Times New Roman" panose="02020603050405020304" pitchFamily="18" charset="0"/>
              </a:rPr>
              <a:t>остром ПЗ работнику выдается направление в Центр </a:t>
            </a:r>
            <a:r>
              <a:rPr lang="ru-RU" sz="3200" dirty="0" err="1">
                <a:ea typeface="Times New Roman" panose="02020603050405020304" pitchFamily="18" charset="0"/>
              </a:rPr>
              <a:t>профпатологии</a:t>
            </a:r>
            <a:r>
              <a:rPr lang="ru-RU" sz="3200" dirty="0">
                <a:ea typeface="Times New Roman" panose="02020603050405020304" pitchFamily="18" charset="0"/>
              </a:rPr>
              <a:t> сразу после оказания ему медицинской помощи в том медучреждении, куда он за ней обратился (п. 5 Правил </a:t>
            </a:r>
            <a:r>
              <a:rPr lang="ru-RU" sz="3200" dirty="0" smtClean="0">
                <a:ea typeface="Times New Roman" panose="02020603050405020304" pitchFamily="18" charset="0"/>
              </a:rPr>
              <a:t>№1206</a:t>
            </a:r>
            <a:r>
              <a:rPr lang="ru-RU" sz="3200" dirty="0">
                <a:ea typeface="Times New Roman" panose="02020603050405020304" pitchFamily="18" charset="0"/>
              </a:rPr>
              <a:t>). Санитарно-гигиеническая характеристика условий труда от санэпиднадзора и другие документы «подъедут» на экспертизу в течение недели после их получения от санэпиднадзора</a:t>
            </a:r>
            <a:r>
              <a:rPr lang="ru-RU" sz="3200" dirty="0" smtClean="0">
                <a:ea typeface="Times New Roman" panose="02020603050405020304" pitchFamily="18" charset="0"/>
              </a:rPr>
              <a:t>.</a:t>
            </a:r>
            <a:endParaRPr lang="ru-RU" sz="3200" dirty="0">
              <a:ea typeface="Times New Roman" panose="02020603050405020304" pitchFamily="18" charset="0"/>
            </a:endParaRPr>
          </a:p>
          <a:p>
            <a:pPr marL="201168" lvl="1" indent="0" algn="just">
              <a:lnSpc>
                <a:spcPct val="120000"/>
              </a:lnSpc>
              <a:spcAft>
                <a:spcPts val="0"/>
              </a:spcAft>
              <a:buNone/>
            </a:pPr>
            <a:r>
              <a:rPr lang="ru-RU" sz="3200" dirty="0" smtClean="0">
                <a:ea typeface="Times New Roman" panose="02020603050405020304" pitchFamily="18" charset="0"/>
              </a:rPr>
              <a:t>	При </a:t>
            </a:r>
            <a:r>
              <a:rPr lang="ru-RU" sz="3200" dirty="0">
                <a:ea typeface="Times New Roman" panose="02020603050405020304" pitchFamily="18" charset="0"/>
              </a:rPr>
              <a:t>хроническом заболевании медучреждение выдает работнику направление на экспертизу и комплект документов в месячный срок со дня получения санитарно-гигиенической характеристики (п. 10 Правил № 1206</a:t>
            </a:r>
            <a:r>
              <a:rPr lang="ru-RU" sz="3200" dirty="0" smtClean="0">
                <a:ea typeface="Times New Roman" panose="02020603050405020304" pitchFamily="18" charset="0"/>
              </a:rPr>
              <a:t>).</a:t>
            </a:r>
            <a:endParaRPr lang="ru-RU" sz="3200" dirty="0">
              <a:ea typeface="Times New Roman" panose="02020603050405020304" pitchFamily="18" charset="0"/>
            </a:endParaRPr>
          </a:p>
          <a:p>
            <a:pPr marL="201168" lvl="1" indent="0" algn="just">
              <a:lnSpc>
                <a:spcPct val="120000"/>
              </a:lnSpc>
              <a:spcAft>
                <a:spcPts val="0"/>
              </a:spcAft>
              <a:buNone/>
            </a:pPr>
            <a:r>
              <a:rPr lang="ru-RU" sz="3200" dirty="0" smtClean="0">
                <a:ea typeface="Times New Roman" panose="02020603050405020304" pitchFamily="18" charset="0"/>
              </a:rPr>
              <a:t>	Центр </a:t>
            </a:r>
            <a:r>
              <a:rPr lang="ru-RU" sz="3200" dirty="0" err="1">
                <a:ea typeface="Times New Roman" panose="02020603050405020304" pitchFamily="18" charset="0"/>
              </a:rPr>
              <a:t>профпатологии</a:t>
            </a:r>
            <a:r>
              <a:rPr lang="ru-RU" sz="3200" dirty="0">
                <a:ea typeface="Times New Roman" panose="02020603050405020304" pitchFamily="18" charset="0"/>
              </a:rPr>
              <a:t> изучает клинические данные о здоровье заболевшего, анализирует по представленным данным связь заболевания с профессией. Он подтверждает или не подтверждает диагноз «острое или хроническое профессиональное заболевание».</a:t>
            </a:r>
            <a:endParaRPr lang="ru-RU" sz="3200" dirty="0">
              <a:ea typeface="Times New Roman" panose="02020603050405020304" pitchFamily="18" charset="0"/>
            </a:endParaRPr>
          </a:p>
          <a:p>
            <a:endParaRPr lang="ru-RU" sz="3800" dirty="0"/>
          </a:p>
        </p:txBody>
      </p:sp>
    </p:spTree>
    <p:extLst>
      <p:ext uri="{BB962C8B-B14F-4D97-AF65-F5344CB8AC3E}">
        <p14:creationId xmlns:p14="http://schemas.microsoft.com/office/powerpoint/2010/main" val="41419091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Прямоугольник 1"/>
          <p:cNvSpPr/>
          <p:nvPr/>
        </p:nvSpPr>
        <p:spPr>
          <a:xfrm>
            <a:off x="287216" y="155891"/>
            <a:ext cx="11670322" cy="2126864"/>
          </a:xfrm>
          <a:prstGeom prst="rect">
            <a:avLst/>
          </a:prstGeom>
        </p:spPr>
        <p:txBody>
          <a:bodyPr wrap="square">
            <a:spAutoFit/>
          </a:bodyPr>
          <a:lstStyle/>
          <a:p>
            <a:pPr>
              <a:lnSpc>
                <a:spcPct val="150000"/>
              </a:lnSpc>
            </a:pPr>
            <a:r>
              <a:rPr lang="ru-RU" dirty="0" smtClean="0"/>
              <a:t>	Решение </a:t>
            </a:r>
            <a:r>
              <a:rPr lang="ru-RU" dirty="0"/>
              <a:t>Центра </a:t>
            </a:r>
            <a:r>
              <a:rPr lang="ru-RU" dirty="0" err="1"/>
              <a:t>профпатологии</a:t>
            </a:r>
            <a:r>
              <a:rPr lang="ru-RU" dirty="0"/>
              <a:t> оформляется медицинским заключением в четырех экземплярах</a:t>
            </a:r>
            <a:r>
              <a:rPr lang="ru-RU" dirty="0" smtClean="0"/>
              <a:t>:</a:t>
            </a:r>
            <a:endParaRPr lang="ru-RU" dirty="0"/>
          </a:p>
          <a:p>
            <a:pPr marL="285750" indent="285750">
              <a:lnSpc>
                <a:spcPct val="150000"/>
              </a:lnSpc>
              <a:buFont typeface="Wingdings" panose="05000000000000000000" pitchFamily="2" charset="2"/>
              <a:buChar char="Ø"/>
            </a:pPr>
            <a:r>
              <a:rPr lang="ru-RU" dirty="0"/>
              <a:t>для работника;</a:t>
            </a:r>
          </a:p>
          <a:p>
            <a:pPr marL="285750" indent="285750">
              <a:lnSpc>
                <a:spcPct val="150000"/>
              </a:lnSpc>
              <a:buFont typeface="Wingdings" panose="05000000000000000000" pitchFamily="2" charset="2"/>
              <a:buChar char="Ø"/>
            </a:pPr>
            <a:r>
              <a:rPr lang="ru-RU" dirty="0"/>
              <a:t>для медицинской организации, поставившей предварительный диагноз;</a:t>
            </a:r>
          </a:p>
          <a:p>
            <a:pPr marL="285750" indent="285750">
              <a:lnSpc>
                <a:spcPct val="150000"/>
              </a:lnSpc>
              <a:buFont typeface="Wingdings" panose="05000000000000000000" pitchFamily="2" charset="2"/>
              <a:buChar char="Ø"/>
            </a:pPr>
            <a:r>
              <a:rPr lang="ru-RU" dirty="0"/>
              <a:t>для страховщика (Социального фонда);</a:t>
            </a:r>
          </a:p>
          <a:p>
            <a:pPr marL="285750" indent="285750">
              <a:lnSpc>
                <a:spcPct val="150000"/>
              </a:lnSpc>
              <a:buFont typeface="Wingdings" panose="05000000000000000000" pitchFamily="2" charset="2"/>
              <a:buChar char="Ø"/>
            </a:pPr>
            <a:r>
              <a:rPr lang="ru-RU" dirty="0"/>
              <a:t>собственный экземпляр Центра для архива.</a:t>
            </a:r>
          </a:p>
        </p:txBody>
      </p:sp>
      <p:sp>
        <p:nvSpPr>
          <p:cNvPr id="14" name="Прямоугольник 13"/>
          <p:cNvSpPr/>
          <p:nvPr/>
        </p:nvSpPr>
        <p:spPr>
          <a:xfrm>
            <a:off x="635977" y="2390301"/>
            <a:ext cx="10972800" cy="1200329"/>
          </a:xfrm>
          <a:prstGeom prst="rect">
            <a:avLst/>
          </a:prstGeom>
          <a:solidFill>
            <a:schemeClr val="accent2">
              <a:lumMod val="20000"/>
              <a:lumOff val="80000"/>
            </a:schemeClr>
          </a:solidFill>
          <a:ln>
            <a:solidFill>
              <a:schemeClr val="accent1"/>
            </a:solidFill>
          </a:ln>
        </p:spPr>
        <p:txBody>
          <a:bodyPr wrap="square">
            <a:spAutoFit/>
          </a:bodyPr>
          <a:lstStyle/>
          <a:p>
            <a:pPr marL="1080000">
              <a:spcBef>
                <a:spcPts val="600"/>
              </a:spcBef>
            </a:pPr>
            <a:r>
              <a:rPr lang="ru-RU" dirty="0" smtClean="0"/>
              <a:t>Работник</a:t>
            </a:r>
            <a:r>
              <a:rPr lang="ru-RU" dirty="0"/>
              <a:t>, работодатель или медицинская организация могут оспорить </a:t>
            </a:r>
            <a:r>
              <a:rPr lang="ru-RU" dirty="0" smtClean="0"/>
              <a:t>проведенную экспертизу.                 Для </a:t>
            </a:r>
            <a:r>
              <a:rPr lang="ru-RU" dirty="0"/>
              <a:t>этого им надо подать в Центр письменное заявление в свободной форме. Диагноз может быть изменен или отменен при дополнительных исследованиях и повторной экспертизе (п. 13 Правил № 1206).</a:t>
            </a:r>
          </a:p>
        </p:txBody>
      </p:sp>
      <p:pic>
        <p:nvPicPr>
          <p:cNvPr id="15" name="Рисунок 14"/>
          <p:cNvPicPr>
            <a:picLocks noChangeAspect="1"/>
          </p:cNvPicPr>
          <p:nvPr/>
        </p:nvPicPr>
        <p:blipFill>
          <a:blip r:embed="rId2"/>
          <a:stretch>
            <a:fillRect/>
          </a:stretch>
        </p:blipFill>
        <p:spPr>
          <a:xfrm>
            <a:off x="784067" y="2550977"/>
            <a:ext cx="609653" cy="609653"/>
          </a:xfrm>
          <a:prstGeom prst="rect">
            <a:avLst/>
          </a:prstGeom>
        </p:spPr>
      </p:pic>
      <p:sp>
        <p:nvSpPr>
          <p:cNvPr id="5" name="Прямоугольник 4"/>
          <p:cNvSpPr/>
          <p:nvPr/>
        </p:nvSpPr>
        <p:spPr>
          <a:xfrm>
            <a:off x="328247" y="3698176"/>
            <a:ext cx="11670322" cy="2585323"/>
          </a:xfrm>
          <a:prstGeom prst="rect">
            <a:avLst/>
          </a:prstGeom>
        </p:spPr>
        <p:txBody>
          <a:bodyPr wrap="square">
            <a:spAutoFit/>
          </a:bodyPr>
          <a:lstStyle/>
          <a:p>
            <a:pPr algn="just">
              <a:lnSpc>
                <a:spcPct val="150000"/>
              </a:lnSpc>
            </a:pPr>
            <a:r>
              <a:rPr lang="ru-RU" dirty="0" smtClean="0"/>
              <a:t>	Центр </a:t>
            </a:r>
            <a:r>
              <a:rPr lang="ru-RU" dirty="0" err="1"/>
              <a:t>профпатологии</a:t>
            </a:r>
            <a:r>
              <a:rPr lang="ru-RU" dirty="0"/>
              <a:t> направляет извещение о заключительном диагнозе в течение трех рабочих дней после составления </a:t>
            </a:r>
            <a:r>
              <a:rPr lang="ru-RU" dirty="0" err="1"/>
              <a:t>медзаключения</a:t>
            </a:r>
            <a:r>
              <a:rPr lang="ru-RU" dirty="0"/>
              <a:t> в четыре адреса: </a:t>
            </a:r>
            <a:endParaRPr lang="ru-RU" dirty="0" smtClean="0"/>
          </a:p>
          <a:p>
            <a:pPr marL="285750" indent="285750" algn="just">
              <a:buFont typeface="Wingdings" panose="05000000000000000000" pitchFamily="2" charset="2"/>
              <a:buChar char="Ø"/>
            </a:pPr>
            <a:r>
              <a:rPr lang="ru-RU" dirty="0" smtClean="0"/>
              <a:t>в </a:t>
            </a:r>
            <a:r>
              <a:rPr lang="ru-RU" dirty="0" err="1"/>
              <a:t>Роспотребнадзор</a:t>
            </a:r>
            <a:r>
              <a:rPr lang="ru-RU" dirty="0"/>
              <a:t> (санэпиднадзор), </a:t>
            </a:r>
            <a:endParaRPr lang="ru-RU" dirty="0" smtClean="0"/>
          </a:p>
          <a:p>
            <a:pPr marL="285750" indent="285750" algn="just">
              <a:buFont typeface="Wingdings" panose="05000000000000000000" pitchFamily="2" charset="2"/>
              <a:buChar char="Ø"/>
            </a:pPr>
            <a:r>
              <a:rPr lang="ru-RU" dirty="0" smtClean="0"/>
              <a:t>работодателю</a:t>
            </a:r>
            <a:r>
              <a:rPr lang="ru-RU" dirty="0"/>
              <a:t>, </a:t>
            </a:r>
            <a:endParaRPr lang="ru-RU" dirty="0" smtClean="0"/>
          </a:p>
          <a:p>
            <a:pPr marL="285750" indent="285750" algn="just">
              <a:buFont typeface="Wingdings" panose="05000000000000000000" pitchFamily="2" charset="2"/>
              <a:buChar char="Ø"/>
            </a:pPr>
            <a:r>
              <a:rPr lang="ru-RU" dirty="0" smtClean="0"/>
              <a:t>в </a:t>
            </a:r>
            <a:r>
              <a:rPr lang="ru-RU" dirty="0"/>
              <a:t>Социальный </a:t>
            </a:r>
            <a:r>
              <a:rPr lang="ru-RU" dirty="0" smtClean="0"/>
              <a:t>фонд,</a:t>
            </a:r>
          </a:p>
          <a:p>
            <a:pPr marL="285750" indent="285750" algn="just">
              <a:buFont typeface="Wingdings" panose="05000000000000000000" pitchFamily="2" charset="2"/>
              <a:buChar char="Ø"/>
            </a:pPr>
            <a:r>
              <a:rPr lang="ru-RU" dirty="0" smtClean="0"/>
              <a:t>в </a:t>
            </a:r>
            <a:r>
              <a:rPr lang="ru-RU" dirty="0"/>
              <a:t>медицинскую организацию (п. 11 Правил № 1206, приложение 3 к Приказу № 176). </a:t>
            </a:r>
            <a:endParaRPr lang="ru-RU" dirty="0" smtClean="0"/>
          </a:p>
          <a:p>
            <a:pPr algn="just"/>
            <a:r>
              <a:rPr lang="ru-RU" dirty="0" smtClean="0"/>
              <a:t>	С </a:t>
            </a:r>
            <a:r>
              <a:rPr lang="ru-RU" dirty="0"/>
              <a:t>даты получения документа начинают считать сроки для организации и проведения расследования </a:t>
            </a:r>
            <a:r>
              <a:rPr lang="ru-RU" dirty="0" smtClean="0"/>
              <a:t>профзаболевания.</a:t>
            </a:r>
            <a:endParaRPr lang="ru-RU" dirty="0"/>
          </a:p>
        </p:txBody>
      </p:sp>
    </p:spTree>
    <p:extLst>
      <p:ext uri="{BB962C8B-B14F-4D97-AF65-F5344CB8AC3E}">
        <p14:creationId xmlns:p14="http://schemas.microsoft.com/office/powerpoint/2010/main" val="71137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3" name="Объект 2"/>
          <p:cNvSpPr>
            <a:spLocks noGrp="1"/>
          </p:cNvSpPr>
          <p:nvPr>
            <p:ph idx="1"/>
          </p:nvPr>
        </p:nvSpPr>
        <p:spPr>
          <a:xfrm>
            <a:off x="176212" y="551718"/>
            <a:ext cx="11806238" cy="5687157"/>
          </a:xfrm>
        </p:spPr>
        <p:txBody>
          <a:bodyPr>
            <a:normAutofit fontScale="92500" lnSpcReduction="10000"/>
          </a:bodyPr>
          <a:lstStyle/>
          <a:p>
            <a:pPr algn="just"/>
            <a:r>
              <a:rPr lang="ru-RU" dirty="0"/>
              <a:t> </a:t>
            </a:r>
            <a:r>
              <a:rPr lang="ru-RU" dirty="0"/>
              <a:t>	</a:t>
            </a:r>
            <a:r>
              <a:rPr lang="ru-RU" sz="1900" dirty="0" smtClean="0"/>
              <a:t>В </a:t>
            </a:r>
            <a:r>
              <a:rPr lang="ru-RU" sz="1900" dirty="0"/>
              <a:t>Правилах № 1206 появилось дополнение по случаю, когда профзаболевание вызвано воздействием вредного фактора в организации, которая уже ликвидирована. В такой ситуации расследование будет проводить </a:t>
            </a:r>
            <a:r>
              <a:rPr lang="ru-RU" sz="1900" dirty="0" err="1"/>
              <a:t>Роспотребнадзор</a:t>
            </a:r>
            <a:r>
              <a:rPr lang="ru-RU" sz="1900" dirty="0"/>
              <a:t> (п. 20 Правил № 1206</a:t>
            </a:r>
            <a:r>
              <a:rPr lang="ru-RU" sz="1900" dirty="0" smtClean="0"/>
              <a:t>).</a:t>
            </a:r>
          </a:p>
          <a:p>
            <a:pPr marL="201168" lvl="1" indent="0" algn="just">
              <a:buNone/>
            </a:pPr>
            <a:r>
              <a:rPr lang="ru-RU" sz="1900" dirty="0"/>
              <a:t>	</a:t>
            </a:r>
            <a:r>
              <a:rPr lang="ru-RU" sz="1900" dirty="0" smtClean="0"/>
              <a:t>В </a:t>
            </a:r>
            <a:r>
              <a:rPr lang="ru-RU" sz="1900" dirty="0"/>
              <a:t>остальных случаях комиссию создает работодатель, у которого работник контактировал с вредным фактором. Это относится и к ситуации, когда заболевший гражданин уже не работает или трудится в безопасных условиях — здесь расследование будет проводиться по прежнему месту работы</a:t>
            </a:r>
            <a:r>
              <a:rPr lang="ru-RU" sz="1900" dirty="0" smtClean="0"/>
              <a:t>.</a:t>
            </a:r>
            <a:endParaRPr lang="ru-RU" sz="1900" dirty="0"/>
          </a:p>
          <a:p>
            <a:pPr marL="201168" lvl="1" indent="0" algn="just">
              <a:buNone/>
            </a:pPr>
            <a:r>
              <a:rPr lang="ru-RU" sz="1900" dirty="0" smtClean="0"/>
              <a:t>	Работодатель </a:t>
            </a:r>
            <a:r>
              <a:rPr lang="ru-RU" sz="1900" dirty="0"/>
              <a:t>обязан издать приказ о создании комиссии в течение 10 рабочих дней с даты получения извещения о заключительном диагнозе (п. 15 Правил № 1206). В ее состав включают</a:t>
            </a:r>
            <a:r>
              <a:rPr lang="ru-RU" sz="1900" dirty="0" smtClean="0"/>
              <a:t>:</a:t>
            </a:r>
            <a:endParaRPr lang="ru-RU" sz="1900" dirty="0"/>
          </a:p>
          <a:p>
            <a:pPr lvl="1" algn="just"/>
            <a:r>
              <a:rPr lang="ru-RU" sz="1900" dirty="0"/>
              <a:t>руководителя или заместителя руководителя центра госсанэпиднадзора в качестве председателя комиссии;</a:t>
            </a:r>
          </a:p>
          <a:p>
            <a:pPr lvl="1" algn="just"/>
            <a:r>
              <a:rPr lang="ru-RU" sz="1900" dirty="0"/>
              <a:t>представителя работодателя — обычно это главный инженер, директор по персоналу или заместитель директора, ответственный за охрану труда;</a:t>
            </a:r>
          </a:p>
          <a:p>
            <a:pPr lvl="1" algn="just"/>
            <a:r>
              <a:rPr lang="ru-RU" sz="1900" dirty="0"/>
              <a:t>работника Центра </a:t>
            </a:r>
            <a:r>
              <a:rPr lang="ru-RU" sz="1900" dirty="0" err="1"/>
              <a:t>профпатологии</a:t>
            </a:r>
            <a:r>
              <a:rPr lang="ru-RU" sz="1900" dirty="0"/>
              <a:t>, проводившего экспертизу;</a:t>
            </a:r>
          </a:p>
          <a:p>
            <a:pPr lvl="1" algn="just"/>
            <a:r>
              <a:rPr lang="ru-RU" sz="1900" dirty="0"/>
              <a:t>профсоюзного работника, если он есть на предприятии;</a:t>
            </a:r>
          </a:p>
          <a:p>
            <a:pPr lvl="1" algn="just"/>
            <a:r>
              <a:rPr lang="ru-RU" sz="1900" dirty="0"/>
              <a:t>специалиста охраны труда или лицо, выполняющее его функции;</a:t>
            </a:r>
          </a:p>
          <a:p>
            <a:pPr lvl="1" algn="just"/>
            <a:r>
              <a:rPr lang="ru-RU" sz="1900" dirty="0"/>
              <a:t>представителя Социального фонда — по согласованию;</a:t>
            </a:r>
          </a:p>
          <a:p>
            <a:pPr lvl="1" algn="just"/>
            <a:r>
              <a:rPr lang="ru-RU" sz="1900" dirty="0"/>
              <a:t>работников от бывших работодателей (при согласии), условия труда у которых «помогли» развитию профзаболевания;</a:t>
            </a:r>
          </a:p>
          <a:p>
            <a:pPr lvl="1" algn="just"/>
            <a:r>
              <a:rPr lang="ru-RU" sz="1900" dirty="0"/>
              <a:t>других специалистов при необходимости.</a:t>
            </a:r>
          </a:p>
          <a:p>
            <a:pPr marL="201168" lvl="1" indent="0" algn="just">
              <a:buNone/>
            </a:pPr>
            <a:r>
              <a:rPr lang="ru-RU" sz="1900" dirty="0" smtClean="0"/>
              <a:t>	Важно</a:t>
            </a:r>
            <a:r>
              <a:rPr lang="ru-RU" sz="1900" dirty="0"/>
              <a:t>, чтобы количество членов комиссии было нечетным. Это требуется для принятия решения при разногласиях.</a:t>
            </a:r>
            <a:endParaRPr lang="ru-RU" sz="1900" dirty="0"/>
          </a:p>
        </p:txBody>
      </p:sp>
      <p:sp>
        <p:nvSpPr>
          <p:cNvPr id="4" name="Заголовок 1"/>
          <p:cNvSpPr txBox="1">
            <a:spLocks/>
          </p:cNvSpPr>
          <p:nvPr/>
        </p:nvSpPr>
        <p:spPr>
          <a:xfrm>
            <a:off x="135731" y="104044"/>
            <a:ext cx="11887200" cy="326779"/>
          </a:xfrm>
          <a:prstGeom prst="rect">
            <a:avLst/>
          </a:prstGeom>
          <a:solidFill>
            <a:schemeClr val="accent3">
              <a:lumMod val="20000"/>
              <a:lumOff val="80000"/>
            </a:schemeClr>
          </a:solidFill>
          <a:ln>
            <a:solidFill>
              <a:srgbClr val="0070C0"/>
            </a:solidFill>
          </a:ln>
        </p:spPr>
        <p:txBody>
          <a:bodyPr vert="horz" lIns="91440" tIns="45720" rIns="91440" bIns="45720" rtlCol="0" anchor="b">
            <a:normAutofit fontScale="9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ru-RU" sz="2400" b="1" i="1" dirty="0" smtClean="0">
                <a:latin typeface="+mn-lt"/>
                <a:ea typeface="Times New Roman" panose="02020603050405020304" pitchFamily="18" charset="0"/>
              </a:rPr>
              <a:t> </a:t>
            </a:r>
            <a:r>
              <a:rPr lang="ru-RU" sz="2500" b="1" spc="0" dirty="0">
                <a:solidFill>
                  <a:srgbClr val="000000">
                    <a:lumMod val="75000"/>
                    <a:lumOff val="25000"/>
                  </a:srgbClr>
                </a:solidFill>
                <a:latin typeface="+mn-lt"/>
                <a:ea typeface="Times New Roman" panose="02020603050405020304" pitchFamily="18" charset="0"/>
                <a:cs typeface="+mn-cs"/>
              </a:rPr>
              <a:t>Шаг 4. Организация расследования</a:t>
            </a:r>
            <a:endParaRPr lang="ru-RU" sz="2500" dirty="0">
              <a:latin typeface="+mn-lt"/>
            </a:endParaRPr>
          </a:p>
        </p:txBody>
      </p:sp>
      <p:sp>
        <p:nvSpPr>
          <p:cNvPr id="5" name="Прямоугольник 4"/>
          <p:cNvSpPr/>
          <p:nvPr/>
        </p:nvSpPr>
        <p:spPr>
          <a:xfrm>
            <a:off x="592931" y="5898105"/>
            <a:ext cx="10972800" cy="923330"/>
          </a:xfrm>
          <a:prstGeom prst="rect">
            <a:avLst/>
          </a:prstGeom>
          <a:solidFill>
            <a:schemeClr val="accent2">
              <a:lumMod val="20000"/>
              <a:lumOff val="80000"/>
            </a:schemeClr>
          </a:solidFill>
          <a:ln>
            <a:solidFill>
              <a:schemeClr val="accent1"/>
            </a:solidFill>
          </a:ln>
        </p:spPr>
        <p:txBody>
          <a:bodyPr wrap="square">
            <a:spAutoFit/>
          </a:bodyPr>
          <a:lstStyle/>
          <a:p>
            <a:pPr marL="1080000">
              <a:spcBef>
                <a:spcPts val="600"/>
              </a:spcBef>
            </a:pPr>
            <a:r>
              <a:rPr lang="ru-RU" dirty="0"/>
              <a:t>Новое в Правилах № 1206 по сравнению со старым порядком — членов комиссии можно заменять в процессе расследования, если они уклоняются от участия в нем, уволены, либо не могут выполнять свои обязанности из-за болезни или смерти (п. 16).</a:t>
            </a:r>
          </a:p>
        </p:txBody>
      </p:sp>
      <p:pic>
        <p:nvPicPr>
          <p:cNvPr id="2" name="Рисунок 1"/>
          <p:cNvPicPr>
            <a:picLocks noChangeAspect="1"/>
          </p:cNvPicPr>
          <p:nvPr/>
        </p:nvPicPr>
        <p:blipFill>
          <a:blip r:embed="rId2"/>
          <a:stretch>
            <a:fillRect/>
          </a:stretch>
        </p:blipFill>
        <p:spPr>
          <a:xfrm>
            <a:off x="964196" y="6054943"/>
            <a:ext cx="609653" cy="609653"/>
          </a:xfrm>
          <a:prstGeom prst="rect">
            <a:avLst/>
          </a:prstGeom>
        </p:spPr>
      </p:pic>
    </p:spTree>
    <p:extLst>
      <p:ext uri="{BB962C8B-B14F-4D97-AF65-F5344CB8AC3E}">
        <p14:creationId xmlns:p14="http://schemas.microsoft.com/office/powerpoint/2010/main" val="1627452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Индикатор">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433</TotalTime>
  <Words>1884</Words>
  <Application>Microsoft Office PowerPoint</Application>
  <PresentationFormat>Широкоэкранный</PresentationFormat>
  <Paragraphs>124</Paragraphs>
  <Slides>13</Slides>
  <Notes>3</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20" baseType="lpstr">
      <vt:lpstr>Arial</vt:lpstr>
      <vt:lpstr>Calibri</vt:lpstr>
      <vt:lpstr>Calibri Light</vt:lpstr>
      <vt:lpstr>Times New Roman</vt:lpstr>
      <vt:lpstr>Wingdings</vt:lpstr>
      <vt:lpstr>Ретро</vt:lpstr>
      <vt:lpstr>Picture</vt:lpstr>
      <vt:lpstr> Порядок  расследования и учета профессиональных заболеваний</vt:lpstr>
      <vt:lpstr>Презентация PowerPoint</vt:lpstr>
      <vt:lpstr>Шаг 1. Постановка предварительного диагноза</vt:lpstr>
      <vt:lpstr>Презентация PowerPoint</vt:lpstr>
      <vt:lpstr>Шаг 2. Подготовка документов для экспертизы</vt:lpstr>
      <vt:lpstr>Презентация PowerPoint</vt:lpstr>
      <vt:lpstr> Шаг 3. Экспертиза работника в Центре профпатологии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Порядок  расследования и учета профзаболеваний</dc:title>
  <dc:creator>Никулаева Наталья Викторовна</dc:creator>
  <cp:lastModifiedBy>Никулаева Наталья Викторовна</cp:lastModifiedBy>
  <cp:revision>28</cp:revision>
  <dcterms:created xsi:type="dcterms:W3CDTF">2024-05-23T09:41:01Z</dcterms:created>
  <dcterms:modified xsi:type="dcterms:W3CDTF">2024-05-24T09:34:07Z</dcterms:modified>
</cp:coreProperties>
</file>