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276"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3AB164CE-DA9C-46C3-9F2A-828FE99E2802}"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925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BD6EC3-6E08-4F44-808E-DCC4F00D3E78}" type="datetimeFigureOut">
              <a:rPr lang="ru-RU" smtClean="0"/>
              <a:t>02.05.2023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B164CE-DA9C-46C3-9F2A-828FE99E2802}" type="slidenum">
              <a:rPr lang="ru-RU" smtClean="0"/>
              <a:t>‹#›</a:t>
            </a:fld>
            <a:endParaRPr lang="ru-RU"/>
          </a:p>
        </p:txBody>
      </p:sp>
    </p:spTree>
    <p:extLst>
      <p:ext uri="{BB962C8B-B14F-4D97-AF65-F5344CB8AC3E}">
        <p14:creationId xmlns:p14="http://schemas.microsoft.com/office/powerpoint/2010/main" val="313770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422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7900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spTree>
    <p:extLst>
      <p:ext uri="{BB962C8B-B14F-4D97-AF65-F5344CB8AC3E}">
        <p14:creationId xmlns:p14="http://schemas.microsoft.com/office/powerpoint/2010/main" val="414639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284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707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185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77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spTree>
    <p:extLst>
      <p:ext uri="{BB962C8B-B14F-4D97-AF65-F5344CB8AC3E}">
        <p14:creationId xmlns:p14="http://schemas.microsoft.com/office/powerpoint/2010/main" val="1625596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EBD6EC3-6E08-4F44-808E-DCC4F00D3E78}" type="datetimeFigureOut">
              <a:rPr lang="ru-RU" smtClean="0"/>
              <a:t>02.05.2023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AB164CE-DA9C-46C3-9F2A-828FE99E2802}"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43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EBD6EC3-6E08-4F44-808E-DCC4F00D3E78}" type="datetimeFigureOut">
              <a:rPr lang="ru-RU" smtClean="0"/>
              <a:t>02.05.2023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B164CE-DA9C-46C3-9F2A-828FE99E2802}" type="slidenum">
              <a:rPr lang="ru-RU" smtClean="0"/>
              <a:t>‹#›</a:t>
            </a:fld>
            <a:endParaRPr lang="ru-RU"/>
          </a:p>
        </p:txBody>
      </p:sp>
    </p:spTree>
    <p:extLst>
      <p:ext uri="{BB962C8B-B14F-4D97-AF65-F5344CB8AC3E}">
        <p14:creationId xmlns:p14="http://schemas.microsoft.com/office/powerpoint/2010/main" val="406365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EBD6EC3-6E08-4F44-808E-DCC4F00D3E78}" type="datetimeFigureOut">
              <a:rPr lang="ru-RU" smtClean="0"/>
              <a:t>02.05.2023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AB164CE-DA9C-46C3-9F2A-828FE99E2802}"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864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EBD6EC3-6E08-4F44-808E-DCC4F00D3E78}" type="datetimeFigureOut">
              <a:rPr lang="ru-RU" smtClean="0"/>
              <a:t>02.05.2023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AB164CE-DA9C-46C3-9F2A-828FE99E280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66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D6EC3-6E08-4F44-808E-DCC4F00D3E78}" type="datetimeFigureOut">
              <a:rPr lang="ru-RU" smtClean="0"/>
              <a:t>02.05.2023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AB164CE-DA9C-46C3-9F2A-828FE99E2802}" type="slidenum">
              <a:rPr lang="ru-RU" smtClean="0"/>
              <a:t>‹#›</a:t>
            </a:fld>
            <a:endParaRPr lang="ru-RU"/>
          </a:p>
        </p:txBody>
      </p:sp>
    </p:spTree>
    <p:extLst>
      <p:ext uri="{BB962C8B-B14F-4D97-AF65-F5344CB8AC3E}">
        <p14:creationId xmlns:p14="http://schemas.microsoft.com/office/powerpoint/2010/main" val="815286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BD6EC3-6E08-4F44-808E-DCC4F00D3E78}" type="datetimeFigureOut">
              <a:rPr lang="ru-RU" smtClean="0"/>
              <a:t>02.05.2023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B164CE-DA9C-46C3-9F2A-828FE99E2802}"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703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EBD6EC3-6E08-4F44-808E-DCC4F00D3E78}" type="datetimeFigureOut">
              <a:rPr lang="ru-RU" smtClean="0"/>
              <a:t>02.05.2023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AB164CE-DA9C-46C3-9F2A-828FE99E2802}" type="slidenum">
              <a:rPr lang="ru-RU" smtClean="0"/>
              <a:t>‹#›</a:t>
            </a:fld>
            <a:endParaRPr lang="ru-RU"/>
          </a:p>
        </p:txBody>
      </p:sp>
    </p:spTree>
    <p:extLst>
      <p:ext uri="{BB962C8B-B14F-4D97-AF65-F5344CB8AC3E}">
        <p14:creationId xmlns:p14="http://schemas.microsoft.com/office/powerpoint/2010/main" val="2083954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BD6EC3-6E08-4F44-808E-DCC4F00D3E78}" type="datetimeFigureOut">
              <a:rPr lang="ru-RU" smtClean="0"/>
              <a:t>02.05.2023</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B164CE-DA9C-46C3-9F2A-828FE99E2802}" type="slidenum">
              <a:rPr lang="ru-RU" smtClean="0"/>
              <a:t>‹#›</a:t>
            </a:fld>
            <a:endParaRPr lang="ru-RU"/>
          </a:p>
        </p:txBody>
      </p:sp>
    </p:spTree>
    <p:extLst>
      <p:ext uri="{BB962C8B-B14F-4D97-AF65-F5344CB8AC3E}">
        <p14:creationId xmlns:p14="http://schemas.microsoft.com/office/powerpoint/2010/main" val="490250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72862" y="1871131"/>
            <a:ext cx="6835205" cy="2551400"/>
          </a:xfrm>
        </p:spPr>
        <p:txBody>
          <a:bodyPr/>
          <a:lstStyle/>
          <a:p>
            <a:r>
              <a:rPr lang="ru-RU" b="1" dirty="0" smtClean="0"/>
              <a:t>Как организовать охрану труда женщин</a:t>
            </a:r>
            <a:endParaRPr lang="ru-RU" b="1" dirty="0"/>
          </a:p>
        </p:txBody>
      </p:sp>
      <p:sp>
        <p:nvSpPr>
          <p:cNvPr id="5" name="Подзаголовок 2"/>
          <p:cNvSpPr>
            <a:spLocks noGrp="1"/>
          </p:cNvSpPr>
          <p:nvPr>
            <p:ph type="subTitle" idx="1"/>
          </p:nvPr>
        </p:nvSpPr>
        <p:spPr>
          <a:xfrm>
            <a:off x="2787162" y="5776547"/>
            <a:ext cx="7033845" cy="960313"/>
          </a:xfrm>
        </p:spPr>
        <p:txBody>
          <a:bodyPr/>
          <a:lstStyle/>
          <a:p>
            <a:r>
              <a:rPr lang="ru-RU" b="1" dirty="0" smtClean="0"/>
              <a:t>Администрация города </a:t>
            </a:r>
          </a:p>
          <a:p>
            <a:r>
              <a:rPr lang="ru-RU" b="1" dirty="0" smtClean="0"/>
              <a:t>2023 </a:t>
            </a:r>
            <a:r>
              <a:rPr lang="ru-RU" b="1" dirty="0" smtClean="0"/>
              <a:t>год</a:t>
            </a:r>
            <a:endParaRPr lang="ru-RU" b="1" dirty="0"/>
          </a:p>
        </p:txBody>
      </p:sp>
    </p:spTree>
    <p:extLst>
      <p:ext uri="{BB962C8B-B14F-4D97-AF65-F5344CB8AC3E}">
        <p14:creationId xmlns:p14="http://schemas.microsoft.com/office/powerpoint/2010/main" val="170416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37892" y="720969"/>
            <a:ext cx="7104184" cy="1538654"/>
          </a:xfrm>
        </p:spPr>
        <p:txBody>
          <a:bodyPr>
            <a:normAutofit/>
          </a:bodyPr>
          <a:lstStyle/>
          <a:p>
            <a:r>
              <a:rPr lang="ru-RU" sz="3600" b="1" dirty="0">
                <a:solidFill>
                  <a:srgbClr val="FF0000"/>
                </a:solidFill>
              </a:rPr>
              <a:t>На какие работы принимать женщин нельзя</a:t>
            </a:r>
          </a:p>
        </p:txBody>
      </p:sp>
      <p:sp>
        <p:nvSpPr>
          <p:cNvPr id="3" name="Объект 2"/>
          <p:cNvSpPr>
            <a:spLocks noGrp="1"/>
          </p:cNvSpPr>
          <p:nvPr>
            <p:ph idx="1"/>
          </p:nvPr>
        </p:nvSpPr>
        <p:spPr>
          <a:xfrm>
            <a:off x="835268" y="2556932"/>
            <a:ext cx="10506807" cy="3318936"/>
          </a:xfrm>
        </p:spPr>
        <p:txBody>
          <a:bodyPr>
            <a:normAutofit fontScale="92500" lnSpcReduction="10000"/>
          </a:bodyPr>
          <a:lstStyle/>
          <a:p>
            <a:pPr algn="just"/>
            <a:r>
              <a:rPr lang="ru-RU" dirty="0"/>
              <a:t>Не принимайте женщин на работы с вредными и (или) опасными условиями труда, а также подземные работы, за исключением нефизических работ или работ по санитарному и бытовому обслуживанию, которые оговорены Правительством (ст. 253 ТК). Не используйте труд женщин на работах, связанных с подъемом и перемещением вручную тяжестей, превышающих предельно допустимые для них нормы (приказ Минтруда от 18.07.2019 № 512н).</a:t>
            </a:r>
          </a:p>
          <a:p>
            <a:pPr algn="just"/>
            <a:endParaRPr lang="ru-RU" dirty="0"/>
          </a:p>
          <a:p>
            <a:pPr algn="just"/>
            <a:r>
              <a:rPr lang="ru-RU" dirty="0"/>
              <a:t>Перечень работ, на которые женщин принимать нельзя, указан в приказе Минтруда от 18.07.2019 № 512н</a:t>
            </a:r>
            <a:r>
              <a:rPr lang="ru-RU" dirty="0" smtClean="0"/>
              <a:t>.</a:t>
            </a:r>
            <a:endParaRPr lang="ru-RU" dirty="0"/>
          </a:p>
        </p:txBody>
      </p:sp>
      <p:pic>
        <p:nvPicPr>
          <p:cNvPr id="4" name="Рисунок 3"/>
          <p:cNvPicPr>
            <a:picLocks noChangeAspect="1"/>
          </p:cNvPicPr>
          <p:nvPr/>
        </p:nvPicPr>
        <p:blipFill>
          <a:blip r:embed="rId2"/>
          <a:stretch>
            <a:fillRect/>
          </a:stretch>
        </p:blipFill>
        <p:spPr>
          <a:xfrm>
            <a:off x="677008" y="665202"/>
            <a:ext cx="2619375" cy="1743075"/>
          </a:xfrm>
          <a:prstGeom prst="rect">
            <a:avLst/>
          </a:prstGeom>
        </p:spPr>
      </p:pic>
    </p:spTree>
    <p:extLst>
      <p:ext uri="{BB962C8B-B14F-4D97-AF65-F5344CB8AC3E}">
        <p14:creationId xmlns:p14="http://schemas.microsoft.com/office/powerpoint/2010/main" val="334863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008" y="668216"/>
            <a:ext cx="10867292" cy="1028700"/>
          </a:xfrm>
        </p:spPr>
        <p:txBody>
          <a:bodyPr>
            <a:noAutofit/>
          </a:bodyPr>
          <a:lstStyle/>
          <a:p>
            <a:r>
              <a:rPr lang="ru-RU" sz="3600" b="1" dirty="0">
                <a:solidFill>
                  <a:srgbClr val="FF0000"/>
                </a:solidFill>
              </a:rPr>
              <a:t>Каковы ограничения для женщин при подъеме и перемещении тяжестей вручную</a:t>
            </a:r>
          </a:p>
        </p:txBody>
      </p:sp>
      <p:sp>
        <p:nvSpPr>
          <p:cNvPr id="3" name="Объект 2"/>
          <p:cNvSpPr>
            <a:spLocks noGrp="1"/>
          </p:cNvSpPr>
          <p:nvPr>
            <p:ph idx="1"/>
          </p:nvPr>
        </p:nvSpPr>
        <p:spPr>
          <a:xfrm>
            <a:off x="5345722" y="2556932"/>
            <a:ext cx="5961185" cy="3318936"/>
          </a:xfrm>
        </p:spPr>
        <p:txBody>
          <a:bodyPr>
            <a:normAutofit/>
          </a:bodyPr>
          <a:lstStyle/>
          <a:p>
            <a:r>
              <a:rPr lang="ru-RU" dirty="0"/>
              <a:t>Не поручайте женщинам работы, на которых им придется переносить тяжести выше норм по приказу Минтруда от 14.09.2021 № 629н. </a:t>
            </a:r>
            <a:endParaRPr lang="ru-RU" dirty="0" smtClean="0"/>
          </a:p>
          <a:p>
            <a:r>
              <a:rPr lang="ru-RU" dirty="0" smtClean="0"/>
              <a:t>Нормы </a:t>
            </a:r>
            <a:r>
              <a:rPr lang="ru-RU" dirty="0"/>
              <a:t>предельно допустимых </a:t>
            </a:r>
            <a:r>
              <a:rPr lang="ru-RU" dirty="0" smtClean="0"/>
              <a:t>нагрузок </a:t>
            </a:r>
            <a:endParaRPr lang="ru-RU" dirty="0"/>
          </a:p>
        </p:txBody>
      </p:sp>
      <p:pic>
        <p:nvPicPr>
          <p:cNvPr id="4" name="Рисунок 3"/>
          <p:cNvPicPr>
            <a:picLocks noChangeAspect="1"/>
          </p:cNvPicPr>
          <p:nvPr/>
        </p:nvPicPr>
        <p:blipFill>
          <a:blip r:embed="rId2"/>
          <a:stretch>
            <a:fillRect/>
          </a:stretch>
        </p:blipFill>
        <p:spPr>
          <a:xfrm>
            <a:off x="957995" y="2222824"/>
            <a:ext cx="4314825" cy="2867025"/>
          </a:xfrm>
          <a:prstGeom prst="rect">
            <a:avLst/>
          </a:prstGeom>
        </p:spPr>
      </p:pic>
      <p:sp>
        <p:nvSpPr>
          <p:cNvPr id="5" name="Стрелка вправо 4"/>
          <p:cNvSpPr/>
          <p:nvPr/>
        </p:nvSpPr>
        <p:spPr>
          <a:xfrm>
            <a:off x="10969736" y="4343399"/>
            <a:ext cx="978408" cy="175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413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554" y="606669"/>
            <a:ext cx="10673861" cy="1063869"/>
          </a:xfrm>
        </p:spPr>
        <p:txBody>
          <a:bodyPr>
            <a:noAutofit/>
          </a:bodyPr>
          <a:lstStyle/>
          <a:p>
            <a:r>
              <a:rPr lang="ru-RU" sz="3200" b="1" dirty="0">
                <a:solidFill>
                  <a:srgbClr val="FF0000"/>
                </a:solidFill>
              </a:rPr>
              <a:t>Нормы предельно допустимых нагрузок для женщин при подъеме и перемещении тяжестей вручную</a:t>
            </a:r>
          </a:p>
        </p:txBody>
      </p:sp>
      <p:graphicFrame>
        <p:nvGraphicFramePr>
          <p:cNvPr id="6" name="Объект 5"/>
          <p:cNvGraphicFramePr>
            <a:graphicFrameLocks noGrp="1"/>
          </p:cNvGraphicFramePr>
          <p:nvPr>
            <p:ph idx="1"/>
            <p:extLst>
              <p:ext uri="{D42A27DB-BD31-4B8C-83A1-F6EECF244321}">
                <p14:modId xmlns:p14="http://schemas.microsoft.com/office/powerpoint/2010/main" val="1139180098"/>
              </p:ext>
            </p:extLst>
          </p:nvPr>
        </p:nvGraphicFramePr>
        <p:xfrm>
          <a:off x="993530" y="1652954"/>
          <a:ext cx="10330962" cy="2804780"/>
        </p:xfrm>
        <a:graphic>
          <a:graphicData uri="http://schemas.openxmlformats.org/drawingml/2006/table">
            <a:tbl>
              <a:tblPr>
                <a:tableStyleId>{69CF1AB2-1976-4502-BF36-3FF5EA218861}</a:tableStyleId>
              </a:tblPr>
              <a:tblGrid>
                <a:gridCol w="7429501">
                  <a:extLst>
                    <a:ext uri="{9D8B030D-6E8A-4147-A177-3AD203B41FA5}">
                      <a16:colId xmlns:a16="http://schemas.microsoft.com/office/drawing/2014/main" xmlns="" val="1288967376"/>
                    </a:ext>
                  </a:extLst>
                </a:gridCol>
                <a:gridCol w="2901461">
                  <a:extLst>
                    <a:ext uri="{9D8B030D-6E8A-4147-A177-3AD203B41FA5}">
                      <a16:colId xmlns:a16="http://schemas.microsoft.com/office/drawing/2014/main" xmlns="" val="4050037879"/>
                    </a:ext>
                  </a:extLst>
                </a:gridCol>
              </a:tblGrid>
              <a:tr h="316523">
                <a:tc>
                  <a:txBody>
                    <a:bodyPr/>
                    <a:lstStyle/>
                    <a:p>
                      <a:pPr algn="ctr"/>
                      <a:r>
                        <a:rPr lang="ru-RU" sz="1600" b="1" dirty="0">
                          <a:effectLst/>
                        </a:rPr>
                        <a:t>Характер работы</a:t>
                      </a:r>
                    </a:p>
                  </a:txBody>
                  <a:tcPr marL="42889" marR="42889" marT="42889" marB="42889" anchor="ctr"/>
                </a:tc>
                <a:tc>
                  <a:txBody>
                    <a:bodyPr/>
                    <a:lstStyle/>
                    <a:p>
                      <a:pPr algn="ctr"/>
                      <a:r>
                        <a:rPr lang="ru-RU" sz="1600" b="1" dirty="0">
                          <a:effectLst/>
                        </a:rPr>
                        <a:t>Масса груза</a:t>
                      </a:r>
                    </a:p>
                  </a:txBody>
                  <a:tcPr marL="42889" marR="42889" marT="42889" marB="42889" anchor="ctr"/>
                </a:tc>
                <a:extLst>
                  <a:ext uri="{0D108BD9-81ED-4DB2-BD59-A6C34878D82A}">
                    <a16:rowId xmlns:a16="http://schemas.microsoft.com/office/drawing/2014/main" xmlns="" val="81922913"/>
                  </a:ext>
                </a:extLst>
              </a:tr>
              <a:tr h="444105">
                <a:tc>
                  <a:txBody>
                    <a:bodyPr/>
                    <a:lstStyle/>
                    <a:p>
                      <a:r>
                        <a:rPr lang="ru-RU" sz="1600" dirty="0">
                          <a:effectLst/>
                        </a:rPr>
                        <a:t>Подъем и перемещение </a:t>
                      </a:r>
                      <a:r>
                        <a:rPr lang="ru-RU" sz="1600" dirty="0" smtClean="0">
                          <a:effectLst/>
                        </a:rPr>
                        <a:t>тяжестей при </a:t>
                      </a:r>
                      <a:r>
                        <a:rPr lang="ru-RU" sz="1600" dirty="0">
                          <a:effectLst/>
                        </a:rPr>
                        <a:t>чередовании с другой работой (до 2 раз в час)</a:t>
                      </a:r>
                    </a:p>
                  </a:txBody>
                  <a:tcPr marL="42889" marR="42889" marT="42889" marB="42889" anchor="ctr"/>
                </a:tc>
                <a:tc>
                  <a:txBody>
                    <a:bodyPr/>
                    <a:lstStyle/>
                    <a:p>
                      <a:pPr algn="ctr"/>
                      <a:r>
                        <a:rPr lang="ru-RU" sz="1600" dirty="0">
                          <a:effectLst/>
                        </a:rPr>
                        <a:t>10 кг</a:t>
                      </a:r>
                    </a:p>
                  </a:txBody>
                  <a:tcPr marL="42889" marR="42889" marT="42889" marB="42889" anchor="ctr"/>
                </a:tc>
                <a:extLst>
                  <a:ext uri="{0D108BD9-81ED-4DB2-BD59-A6C34878D82A}">
                    <a16:rowId xmlns:a16="http://schemas.microsoft.com/office/drawing/2014/main" xmlns="" val="370517827"/>
                  </a:ext>
                </a:extLst>
              </a:tr>
              <a:tr h="439615">
                <a:tc>
                  <a:txBody>
                    <a:bodyPr/>
                    <a:lstStyle/>
                    <a:p>
                      <a:r>
                        <a:rPr lang="ru-RU" sz="1600">
                          <a:effectLst/>
                        </a:rPr>
                        <a:t>Подъем и перемещение тяжестей постоянно в течение рабочей смены</a:t>
                      </a:r>
                    </a:p>
                  </a:txBody>
                  <a:tcPr marL="42889" marR="42889" marT="42889" marB="42889" anchor="ctr"/>
                </a:tc>
                <a:tc>
                  <a:txBody>
                    <a:bodyPr/>
                    <a:lstStyle/>
                    <a:p>
                      <a:pPr algn="ctr"/>
                      <a:r>
                        <a:rPr lang="ru-RU" sz="1600" dirty="0">
                          <a:effectLst/>
                        </a:rPr>
                        <a:t>7 кг</a:t>
                      </a:r>
                    </a:p>
                  </a:txBody>
                  <a:tcPr marL="42889" marR="42889" marT="42889" marB="42889" anchor="ctr"/>
                </a:tc>
                <a:extLst>
                  <a:ext uri="{0D108BD9-81ED-4DB2-BD59-A6C34878D82A}">
                    <a16:rowId xmlns:a16="http://schemas.microsoft.com/office/drawing/2014/main" xmlns="" val="1778263811"/>
                  </a:ext>
                </a:extLst>
              </a:tr>
              <a:tr h="360485">
                <a:tc gridSpan="2">
                  <a:txBody>
                    <a:bodyPr/>
                    <a:lstStyle/>
                    <a:p>
                      <a:r>
                        <a:rPr lang="ru-RU" sz="1600" dirty="0">
                          <a:effectLst/>
                        </a:rPr>
                        <a:t>Суммарная масса грузов, перемещаемых в течение каждого часа рабочего дня (смены), не должна превышать:</a:t>
                      </a:r>
                    </a:p>
                  </a:txBody>
                  <a:tcPr marL="42889" marR="42889" marT="42889" marB="42889" anchor="ctr"/>
                </a:tc>
                <a:tc hMerge="1">
                  <a:txBody>
                    <a:bodyPr/>
                    <a:lstStyle/>
                    <a:p>
                      <a:endParaRPr lang="ru-RU"/>
                    </a:p>
                  </a:txBody>
                  <a:tcPr/>
                </a:tc>
                <a:extLst>
                  <a:ext uri="{0D108BD9-81ED-4DB2-BD59-A6C34878D82A}">
                    <a16:rowId xmlns:a16="http://schemas.microsoft.com/office/drawing/2014/main" xmlns="" val="2447107287"/>
                  </a:ext>
                </a:extLst>
              </a:tr>
              <a:tr h="410319">
                <a:tc>
                  <a:txBody>
                    <a:bodyPr/>
                    <a:lstStyle/>
                    <a:p>
                      <a:r>
                        <a:rPr lang="ru-RU" sz="1600">
                          <a:effectLst/>
                        </a:rPr>
                        <a:t>с рабочей поверхности</a:t>
                      </a:r>
                    </a:p>
                  </a:txBody>
                  <a:tcPr marL="42889" marR="42889" marT="42889" marB="42889" anchor="ctr"/>
                </a:tc>
                <a:tc>
                  <a:txBody>
                    <a:bodyPr/>
                    <a:lstStyle/>
                    <a:p>
                      <a:pPr algn="ctr"/>
                      <a:r>
                        <a:rPr lang="ru-RU" sz="1600" dirty="0">
                          <a:effectLst/>
                        </a:rPr>
                        <a:t>350 кг</a:t>
                      </a:r>
                    </a:p>
                  </a:txBody>
                  <a:tcPr marL="42889" marR="42889" marT="42889" marB="42889" anchor="ctr"/>
                </a:tc>
                <a:extLst>
                  <a:ext uri="{0D108BD9-81ED-4DB2-BD59-A6C34878D82A}">
                    <a16:rowId xmlns:a16="http://schemas.microsoft.com/office/drawing/2014/main" xmlns="" val="926486493"/>
                  </a:ext>
                </a:extLst>
              </a:tr>
              <a:tr h="410319">
                <a:tc>
                  <a:txBody>
                    <a:bodyPr/>
                    <a:lstStyle/>
                    <a:p>
                      <a:r>
                        <a:rPr lang="ru-RU" sz="1600">
                          <a:effectLst/>
                        </a:rPr>
                        <a:t>с пола</a:t>
                      </a:r>
                    </a:p>
                  </a:txBody>
                  <a:tcPr marL="42889" marR="42889" marT="42889" marB="42889" anchor="ctr"/>
                </a:tc>
                <a:tc>
                  <a:txBody>
                    <a:bodyPr/>
                    <a:lstStyle/>
                    <a:p>
                      <a:pPr algn="ctr"/>
                      <a:r>
                        <a:rPr lang="ru-RU" sz="1600">
                          <a:effectLst/>
                        </a:rPr>
                        <a:t>175 кг</a:t>
                      </a:r>
                    </a:p>
                  </a:txBody>
                  <a:tcPr marL="42889" marR="42889" marT="42889" marB="42889" anchor="ctr"/>
                </a:tc>
                <a:extLst>
                  <a:ext uri="{0D108BD9-81ED-4DB2-BD59-A6C34878D82A}">
                    <a16:rowId xmlns:a16="http://schemas.microsoft.com/office/drawing/2014/main" xmlns="" val="3566522801"/>
                  </a:ext>
                </a:extLst>
              </a:tr>
              <a:tr h="410319">
                <a:tc>
                  <a:txBody>
                    <a:bodyPr/>
                    <a:lstStyle/>
                    <a:p>
                      <a:r>
                        <a:rPr lang="ru-RU" sz="1600">
                          <a:effectLst/>
                        </a:rPr>
                        <a:t>Разовый подъем тяжестей (без перемещения)</a:t>
                      </a:r>
                    </a:p>
                  </a:txBody>
                  <a:tcPr marL="42889" marR="42889" marT="42889" marB="42889" anchor="ctr"/>
                </a:tc>
                <a:tc>
                  <a:txBody>
                    <a:bodyPr/>
                    <a:lstStyle/>
                    <a:p>
                      <a:pPr algn="ctr"/>
                      <a:r>
                        <a:rPr lang="ru-RU" sz="1600" dirty="0">
                          <a:effectLst/>
                        </a:rPr>
                        <a:t>15 кг</a:t>
                      </a:r>
                    </a:p>
                  </a:txBody>
                  <a:tcPr marL="42889" marR="42889" marT="42889" marB="42889" anchor="ctr"/>
                </a:tc>
                <a:extLst>
                  <a:ext uri="{0D108BD9-81ED-4DB2-BD59-A6C34878D82A}">
                    <a16:rowId xmlns:a16="http://schemas.microsoft.com/office/drawing/2014/main" xmlns="" val="1857592947"/>
                  </a:ext>
                </a:extLst>
              </a:tr>
            </a:tbl>
          </a:graphicData>
        </a:graphic>
      </p:graphicFrame>
      <p:sp>
        <p:nvSpPr>
          <p:cNvPr id="8" name="Прямоугольник 7"/>
          <p:cNvSpPr/>
          <p:nvPr/>
        </p:nvSpPr>
        <p:spPr>
          <a:xfrm>
            <a:off x="993530" y="4791698"/>
            <a:ext cx="10330962" cy="1200329"/>
          </a:xfrm>
          <a:prstGeom prst="rect">
            <a:avLst/>
          </a:prstGeom>
        </p:spPr>
        <p:txBody>
          <a:bodyPr wrap="square">
            <a:spAutoFit/>
          </a:bodyPr>
          <a:lstStyle/>
          <a:p>
            <a:r>
              <a:rPr lang="ru-RU" dirty="0"/>
              <a:t>Примечания</a:t>
            </a:r>
            <a:r>
              <a:rPr lang="ru-RU" dirty="0" smtClean="0"/>
              <a:t>.</a:t>
            </a:r>
          </a:p>
          <a:p>
            <a:endParaRPr lang="ru-RU" dirty="0"/>
          </a:p>
          <a:p>
            <a:r>
              <a:rPr lang="ru-RU" dirty="0"/>
              <a:t>1. В массу поднимаемого и перемещаемого груза включена масса тары и упаковки.</a:t>
            </a:r>
          </a:p>
          <a:p>
            <a:r>
              <a:rPr lang="ru-RU" dirty="0"/>
              <a:t>2. При перемещении грузов на тележках или в контейнерах прилагаемое усилие – не более 10 кг.</a:t>
            </a:r>
          </a:p>
        </p:txBody>
      </p:sp>
    </p:spTree>
    <p:extLst>
      <p:ext uri="{BB962C8B-B14F-4D97-AF65-F5344CB8AC3E}">
        <p14:creationId xmlns:p14="http://schemas.microsoft.com/office/powerpoint/2010/main" val="38102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969" y="685801"/>
            <a:ext cx="10788162" cy="501161"/>
          </a:xfrm>
        </p:spPr>
        <p:txBody>
          <a:bodyPr>
            <a:normAutofit fontScale="90000"/>
          </a:bodyPr>
          <a:lstStyle/>
          <a:p>
            <a:r>
              <a:rPr lang="ru-RU" sz="3600" b="1" dirty="0">
                <a:solidFill>
                  <a:srgbClr val="FF0000"/>
                </a:solidFill>
              </a:rPr>
              <a:t>Когда женщины проходят предварительный медосмотр</a:t>
            </a:r>
          </a:p>
        </p:txBody>
      </p:sp>
      <p:sp>
        <p:nvSpPr>
          <p:cNvPr id="3" name="Объект 2"/>
          <p:cNvSpPr>
            <a:spLocks noGrp="1"/>
          </p:cNvSpPr>
          <p:nvPr>
            <p:ph idx="1"/>
          </p:nvPr>
        </p:nvSpPr>
        <p:spPr>
          <a:xfrm>
            <a:off x="1116624" y="1740877"/>
            <a:ext cx="10023230" cy="4134991"/>
          </a:xfrm>
        </p:spPr>
        <p:txBody>
          <a:bodyPr>
            <a:normAutofit/>
          </a:bodyPr>
          <a:lstStyle/>
          <a:p>
            <a:r>
              <a:rPr lang="ru-RU" dirty="0"/>
              <a:t>Женщины проходят медосмотры в тех же случаях, что и мужчины.</a:t>
            </a:r>
          </a:p>
          <a:p>
            <a:endParaRPr lang="ru-RU" dirty="0"/>
          </a:p>
          <a:p>
            <a:pPr algn="just"/>
            <a:r>
              <a:rPr lang="ru-RU" dirty="0"/>
              <a:t>На медосмотры нужно направлять только в случае, если женщина занята на работах с вредными и опасными условиями труда или принята на должность или профессию, по которой предусмотрен медосмотр (постановление Верховного суда от 21.01.2015 № 308-АД14-4885).</a:t>
            </a:r>
          </a:p>
          <a:p>
            <a:endParaRPr lang="ru-RU" dirty="0"/>
          </a:p>
        </p:txBody>
      </p:sp>
    </p:spTree>
    <p:extLst>
      <p:ext uri="{BB962C8B-B14F-4D97-AF65-F5344CB8AC3E}">
        <p14:creationId xmlns:p14="http://schemas.microsoft.com/office/powerpoint/2010/main" val="161245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555" y="677009"/>
            <a:ext cx="10673860" cy="571500"/>
          </a:xfrm>
        </p:spPr>
        <p:txBody>
          <a:bodyPr>
            <a:noAutofit/>
          </a:bodyPr>
          <a:lstStyle/>
          <a:p>
            <a:r>
              <a:rPr lang="ru-RU" sz="3600" b="1" dirty="0">
                <a:solidFill>
                  <a:srgbClr val="FF0000"/>
                </a:solidFill>
              </a:rPr>
              <a:t>Какие льготы предоставляют женщинам</a:t>
            </a:r>
          </a:p>
        </p:txBody>
      </p:sp>
      <p:sp>
        <p:nvSpPr>
          <p:cNvPr id="3" name="Объект 2"/>
          <p:cNvSpPr>
            <a:spLocks noGrp="1"/>
          </p:cNvSpPr>
          <p:nvPr>
            <p:ph idx="1"/>
          </p:nvPr>
        </p:nvSpPr>
        <p:spPr>
          <a:xfrm>
            <a:off x="949570" y="1644162"/>
            <a:ext cx="10348546" cy="4519246"/>
          </a:xfrm>
        </p:spPr>
        <p:txBody>
          <a:bodyPr>
            <a:normAutofit/>
          </a:bodyPr>
          <a:lstStyle/>
          <a:p>
            <a:r>
              <a:rPr lang="ru-RU" dirty="0"/>
              <a:t>Женщинам, которые работают в сельской местности, по их письменному заявлению предоставьте один дополнительный выходной день в месяц без сохранения заработной платы (ст. 262 ТК), а также установите 36-часовую рабочую неделю (постановление Верховного суда РСФСР от 01.11.1990 № 298/3-1).</a:t>
            </a:r>
          </a:p>
          <a:p>
            <a:endParaRPr lang="ru-RU" dirty="0"/>
          </a:p>
          <a:p>
            <a:r>
              <a:rPr lang="ru-RU" dirty="0"/>
              <a:t>В районах Крайнего Севера и приравненных к ним местностях коллективным договором или трудовым договором женщинам может быть установлена 36-часовая рабочая неделя без потери заработной платы (ст. 320 ТК).</a:t>
            </a:r>
          </a:p>
          <a:p>
            <a:endParaRPr lang="ru-RU" dirty="0"/>
          </a:p>
          <a:p>
            <a:endParaRPr lang="ru-RU" dirty="0"/>
          </a:p>
        </p:txBody>
      </p:sp>
    </p:spTree>
    <p:extLst>
      <p:ext uri="{BB962C8B-B14F-4D97-AF65-F5344CB8AC3E}">
        <p14:creationId xmlns:p14="http://schemas.microsoft.com/office/powerpoint/2010/main" val="370242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8554" y="677009"/>
            <a:ext cx="10735408" cy="5380892"/>
          </a:xfrm>
        </p:spPr>
        <p:txBody>
          <a:bodyPr>
            <a:normAutofit fontScale="70000" lnSpcReduction="20000"/>
          </a:bodyPr>
          <a:lstStyle/>
          <a:p>
            <a:pPr algn="just"/>
            <a:r>
              <a:rPr lang="ru-RU" sz="2600" dirty="0"/>
              <a:t>Предоставьте беременным женщинам рабочие места с классом условий труда не ниже допустимого (п. 7.1 СП 2.2.3670-20).</a:t>
            </a:r>
          </a:p>
          <a:p>
            <a:pPr algn="just"/>
            <a:endParaRPr lang="ru-RU" sz="1700" dirty="0"/>
          </a:p>
          <a:p>
            <a:pPr algn="just"/>
            <a:r>
              <a:rPr lang="ru-RU" sz="2600" dirty="0"/>
              <a:t>Беременные женщины и в период кормления ребенка не должны выполнять производственные операции, связанные с подъемом предметов труда выше уровня плечевого пояса, подъемом предметов труда с пола, статическим напряжением мышц ног и брюшного пресса, вынужденной рабочей позой – на корточках, на коленях, согнувшись, упором животом и грудью в оборудование и предметы труда. Для беременных женщин исключите работы на оборудовании, использующем ножную педаль управления, на конвейере с принудительным ритмом работы, сопровождающиеся превышением гигиенических нормативов по показателям напряженности трудового процесса (п. 7.2 СП 2.2.3670-20).</a:t>
            </a:r>
          </a:p>
          <a:p>
            <a:pPr algn="just"/>
            <a:endParaRPr lang="ru-RU" sz="1700" dirty="0"/>
          </a:p>
          <a:p>
            <a:pPr algn="just"/>
            <a:r>
              <a:rPr lang="ru-RU" sz="2600" dirty="0"/>
              <a:t>Беременных женщин переведите на легкий труд. До предоставления беременной женщине другой работы, исключающей воздействие неблагоприятных производственных факторов, освободите ее от работы. Сохраните ей средний заработок за все пропущенные вследствие этого рабочие дни.</a:t>
            </a:r>
          </a:p>
          <a:p>
            <a:pPr algn="just"/>
            <a:endParaRPr lang="ru-RU" sz="1700" dirty="0"/>
          </a:p>
          <a:p>
            <a:pPr algn="just"/>
            <a:r>
              <a:rPr lang="ru-RU" sz="2600" dirty="0"/>
              <a:t>Не допускайте беременных и кормящих женщин к работам, связанным с воздействием возбудителей инфекционных, паразитарных и грибковых заболеваний. Также исключите воздействие источников инфракрасного излучения, превышение гигиенических нормативов по показателям влажности. Запретите работу в условиях резких перепадов барометрического давления (п. 7.3–7.6 СП 2.2.3670-20</a:t>
            </a:r>
            <a:r>
              <a:rPr lang="ru-RU" sz="2600" dirty="0" smtClean="0"/>
              <a:t>).</a:t>
            </a:r>
            <a:endParaRPr lang="ru-RU" dirty="0"/>
          </a:p>
        </p:txBody>
      </p:sp>
    </p:spTree>
    <p:extLst>
      <p:ext uri="{BB962C8B-B14F-4D97-AF65-F5344CB8AC3E}">
        <p14:creationId xmlns:p14="http://schemas.microsoft.com/office/powerpoint/2010/main" val="393688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28699" y="624254"/>
            <a:ext cx="10119947" cy="5398477"/>
          </a:xfrm>
        </p:spPr>
        <p:txBody>
          <a:bodyPr>
            <a:normAutofit fontScale="92500" lnSpcReduction="20000"/>
          </a:bodyPr>
          <a:lstStyle/>
          <a:p>
            <a:pPr algn="just"/>
            <a:r>
              <a:rPr lang="ru-RU" dirty="0"/>
              <a:t>Женщинам с детьми в возрасте до 1,5 лет снизьте нормы выработки, нормы обслуживания при наличии медицинского заключения и по их заявлению. Для этого их можно перевести на другую работу, исключающую воздействие неблагоприятных производственных факторов, с сохранением среднего заработка по прежней работе.</a:t>
            </a:r>
          </a:p>
          <a:p>
            <a:pPr algn="just"/>
            <a:endParaRPr lang="ru-RU" dirty="0"/>
          </a:p>
          <a:p>
            <a:pPr algn="just"/>
            <a:r>
              <a:rPr lang="ru-RU" dirty="0"/>
              <a:t>Правила о переводе беременных женщин и женщин с семейными обязательствами установлены в статье 254 ТК.</a:t>
            </a:r>
          </a:p>
          <a:p>
            <a:pPr algn="just"/>
            <a:endParaRPr lang="ru-RU" dirty="0"/>
          </a:p>
          <a:p>
            <a:pPr algn="just"/>
            <a:r>
              <a:rPr lang="ru-RU" dirty="0"/>
              <a:t>Не направляйте беременных женщин и женщин с семейными обязательствами в служебные командировки, не привлекайте к работе:</a:t>
            </a:r>
          </a:p>
          <a:p>
            <a:pPr marL="0" indent="0" algn="just">
              <a:buNone/>
            </a:pPr>
            <a:r>
              <a:rPr lang="ru-RU" dirty="0" smtClean="0"/>
              <a:t>сверхурочной;</a:t>
            </a:r>
          </a:p>
          <a:p>
            <a:pPr marL="0" indent="0" algn="just">
              <a:buNone/>
            </a:pPr>
            <a:r>
              <a:rPr lang="ru-RU" dirty="0" smtClean="0"/>
              <a:t>в </a:t>
            </a:r>
            <a:r>
              <a:rPr lang="ru-RU" dirty="0"/>
              <a:t>ночное время;</a:t>
            </a:r>
          </a:p>
          <a:p>
            <a:pPr marL="0" indent="0" algn="just">
              <a:buNone/>
            </a:pPr>
            <a:r>
              <a:rPr lang="ru-RU" dirty="0"/>
              <a:t>в выходные и нерабочие праздничные дни.</a:t>
            </a:r>
          </a:p>
          <a:p>
            <a:pPr algn="just"/>
            <a:r>
              <a:rPr lang="ru-RU" dirty="0"/>
              <a:t>Такие правила установлены в статьях 259 и 264 ТК</a:t>
            </a:r>
            <a:r>
              <a:rPr lang="ru-RU" dirty="0" smtClean="0"/>
              <a:t>.</a:t>
            </a:r>
            <a:endParaRPr lang="ru-RU" dirty="0"/>
          </a:p>
        </p:txBody>
      </p:sp>
    </p:spTree>
    <p:extLst>
      <p:ext uri="{BB962C8B-B14F-4D97-AF65-F5344CB8AC3E}">
        <p14:creationId xmlns:p14="http://schemas.microsoft.com/office/powerpoint/2010/main" val="114847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9569" y="703386"/>
            <a:ext cx="10243039" cy="1037491"/>
          </a:xfrm>
        </p:spPr>
        <p:txBody>
          <a:bodyPr>
            <a:noAutofit/>
          </a:bodyPr>
          <a:lstStyle/>
          <a:p>
            <a:r>
              <a:rPr lang="ru-RU" sz="3600" b="1" dirty="0">
                <a:solidFill>
                  <a:srgbClr val="FF0000"/>
                </a:solidFill>
              </a:rPr>
              <a:t>Какая ответственность предусмотрена за нарушения по организации труда женщин</a:t>
            </a:r>
          </a:p>
        </p:txBody>
      </p:sp>
      <p:sp>
        <p:nvSpPr>
          <p:cNvPr id="3" name="Объект 2"/>
          <p:cNvSpPr>
            <a:spLocks noGrp="1"/>
          </p:cNvSpPr>
          <p:nvPr>
            <p:ph idx="1"/>
          </p:nvPr>
        </p:nvSpPr>
        <p:spPr>
          <a:xfrm>
            <a:off x="1295401" y="2444262"/>
            <a:ext cx="9601196" cy="3431606"/>
          </a:xfrm>
        </p:spPr>
        <p:txBody>
          <a:bodyPr/>
          <a:lstStyle/>
          <a:p>
            <a:pPr algn="just"/>
            <a:r>
              <a:rPr lang="ru-RU" dirty="0"/>
              <a:t>Если нарушить правила охраны труда женщин, то работодателю-организации грозит штраф до 80 тыс. руб., должностным лицам – </a:t>
            </a:r>
            <a:r>
              <a:rPr lang="ru-RU" dirty="0" smtClean="0"/>
              <a:t>                   до </a:t>
            </a:r>
            <a:r>
              <a:rPr lang="ru-RU" dirty="0"/>
              <a:t>5 тыс. руб. (ч. 1 ст. 5.27.1 КоАП).</a:t>
            </a:r>
          </a:p>
          <a:p>
            <a:pPr algn="just"/>
            <a:r>
              <a:rPr lang="ru-RU" dirty="0"/>
              <a:t>Если нарушить общие правила трудового законодательства в отношении женщин, например, привлечь беременную женщину к сверхурочной работе, то организацию оштрафуют на сумму до 50 тыс. руб., должностных лиц – до 5 тыс. руб. (ч. 1 ст. 5.27 КоАП).</a:t>
            </a:r>
          </a:p>
          <a:p>
            <a:endParaRPr lang="ru-RU" dirty="0"/>
          </a:p>
        </p:txBody>
      </p:sp>
    </p:spTree>
    <p:extLst>
      <p:ext uri="{BB962C8B-B14F-4D97-AF65-F5344CB8AC3E}">
        <p14:creationId xmlns:p14="http://schemas.microsoft.com/office/powerpoint/2010/main" val="28901405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Красный и фиолетовый">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158</TotalTime>
  <Words>784</Words>
  <Application>Microsoft Office PowerPoint</Application>
  <PresentationFormat>Произвольный</PresentationFormat>
  <Paragraphs>55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Натуральные материалы</vt:lpstr>
      <vt:lpstr>Как организовать охрану труда женщин</vt:lpstr>
      <vt:lpstr>На какие работы принимать женщин нельзя</vt:lpstr>
      <vt:lpstr>Каковы ограничения для женщин при подъеме и перемещении тяжестей вручную</vt:lpstr>
      <vt:lpstr>Нормы предельно допустимых нагрузок для женщин при подъеме и перемещении тяжестей вручную</vt:lpstr>
      <vt:lpstr>Когда женщины проходят предварительный медосмотр</vt:lpstr>
      <vt:lpstr>Какие льготы предоставляют женщинам</vt:lpstr>
      <vt:lpstr>Презентация PowerPoint</vt:lpstr>
      <vt:lpstr>Презентация PowerPoint</vt:lpstr>
      <vt:lpstr>Какая ответственность предусмотрена за нарушения по организации труда женщин</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Охрана труда женщин</dc:title>
  <dc:creator>Никулаева Наталья Викторовна</dc:creator>
  <cp:lastModifiedBy>Морозова Жанна Васильевна</cp:lastModifiedBy>
  <cp:revision>10</cp:revision>
  <dcterms:created xsi:type="dcterms:W3CDTF">2022-10-28T07:27:10Z</dcterms:created>
  <dcterms:modified xsi:type="dcterms:W3CDTF">2023-05-02T11:53:38Z</dcterms:modified>
</cp:coreProperties>
</file>